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3" r:id="rId5"/>
    <p:sldId id="282" r:id="rId6"/>
    <p:sldId id="292" r:id="rId7"/>
    <p:sldId id="287" r:id="rId8"/>
    <p:sldId id="288" r:id="rId9"/>
    <p:sldId id="291" r:id="rId10"/>
    <p:sldId id="290" r:id="rId11"/>
    <p:sldId id="293" r:id="rId12"/>
  </p:sldIdLst>
  <p:sldSz cx="12192000" cy="6858000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8" autoAdjust="0"/>
    <p:restoredTop sz="62108" autoAdjust="0"/>
  </p:normalViewPr>
  <p:slideViewPr>
    <p:cSldViewPr snapToGrid="0">
      <p:cViewPr varScale="1">
        <p:scale>
          <a:sx n="51" d="100"/>
          <a:sy n="51" d="100"/>
        </p:scale>
        <p:origin x="18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205D96-D5E9-48E0-8737-5217CA82BC5C}" type="datetime1">
              <a:rPr lang="en-GB" smtClean="0"/>
              <a:t>10/03/2025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FB965AE-3611-4022-8F39-7F4C42BAF2F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488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4B3A9-BB9E-4627-8D3B-346091E86426}" type="datetime1">
              <a:rPr lang="en-GB" smtClean="0"/>
              <a:pPr/>
              <a:t>10/03/2025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 dirty="0"/>
              <a:t>Click to edit Master text styles</a:t>
            </a:r>
          </a:p>
          <a:p>
            <a:pPr lvl="1" rtl="0"/>
            <a:r>
              <a:rPr lang="en-GB" noProof="0" dirty="0"/>
              <a:t>Second level</a:t>
            </a:r>
          </a:p>
          <a:p>
            <a:pPr lvl="2" rtl="0"/>
            <a:r>
              <a:rPr lang="en-GB" noProof="0" dirty="0"/>
              <a:t>Third level</a:t>
            </a:r>
          </a:p>
          <a:p>
            <a:pPr lvl="3" rtl="0"/>
            <a:r>
              <a:rPr lang="en-GB" noProof="0" dirty="0"/>
              <a:t>Fourth level</a:t>
            </a:r>
          </a:p>
          <a:p>
            <a:pPr lvl="4" rtl="0"/>
            <a:r>
              <a:rPr lang="en-GB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40A0A09-6FA2-432A-878F-290AC51C7288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0493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88410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Chris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75551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Andrea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 use the White Rose Maths scheme to ensure a structured and progressive approach to teaching mathematics.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Lessons are carefully planned to build on prior knowledge and provide opportunities for students to explore concepts in depth.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 encourage students to communicate their mathematical thinking and reasoning, fostering a deeper understanding.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 believe in early intervention to address any misconceptions and ensure that all students can keep up with the curriculum.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 actively engage parents in their children's mathematical learning through various resources and workshops.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21264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Andrea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Sumdog's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flexibility allows teachers to use it in a way that best suits their students and teaching style.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From focused spelling practice to fun lunchtime activities,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is integrated into various aspects of the school day.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alignment with White Rose Maths makes it easy to assign relevant tasks and track student progress.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Competitions add an element of excitement and encourage students to strive for improvement.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76377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5F1D5-7F9D-37CB-089F-8F2361196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68EFE-65B3-5A10-DC7D-19A973AE4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130378-4C7F-0721-EC18-2C52DAAEB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Chris 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positive impact of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is evident in the increased student engagement and improved academic outcomes.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Teachers are better equipped to identify and address individual learning needs.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significant increase in GPS scores demonstrates the effectiveness of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in improving students' grammar, punctuation, and spelling skills.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825BD-D2D3-A3F5-DA61-606F734796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30762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D5004-2077-364A-186B-539CB346C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995083-738F-EC16-CCD3-A1662B6235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B33945-52FC-09FF-2E44-1A47C56B13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Chris</a:t>
            </a:r>
          </a:p>
          <a:p>
            <a:pPr algn="l"/>
            <a:endParaRPr lang="en-GB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consistent improvement in maths scores further highlights the positive impact of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on student learning.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Our investment in earbuds for students demonstrates our commitment to maximizing the effectiveness of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and providing students with the best possible learning experience.</a:t>
            </a: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</a:rPr>
              <a:t>Active role includes fluency booster as well as in house visits from the design team.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54346-D3F8-1BC9-3FF5-0D18A79A2C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30171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754AC-2F9F-7FC0-417B-725C9EB6F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117F6B-3596-7C4F-AD2E-3A715A4C8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F5D5E2-3CAA-FCBC-0837-8722FA6159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Andrea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 conclusion,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has been a valuable asset to Didcot Primary Academy, fostering student engagement, improving academic outcomes, and providing teachers with a flexible and effective learning tool.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 highly recommend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Sumdog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to other schools looking to enhance their maths curriculum and inspire a love of learning in their students.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E78EB-09CE-C742-BE3C-7C8ABF7A1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0A0A09-6FA2-432A-878F-290AC51C7288}" type="slidenum">
              <a:rPr lang="en-GB" noProof="0" smtClean="0"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4283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 noProof="0"/>
              <a:t>Click to edit Master subtitle style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16158FA6-DF8D-4C01-B085-6E3889E17138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en-GB" noProof="0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8A60B7-9813-447F-88EB-E9A52545CA7A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DB635D-6B2F-46A2-B763-A6131B334806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9600" b="0" i="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9600" b="0" i="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554062-23F3-4B1E-BB3A-4CC6B9E94DCC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45627B-EC01-4D01-A031-70E3B23FB000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4C3E58-5F70-40D6-8228-DE47ECA32774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  <a:endParaRPr lang="en-GB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  <a:endParaRPr lang="en-GB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  <a:endParaRPr lang="en-GB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79DD71-2939-4E51-BC5E-2A2B2C28A6CA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6384A653-9A8D-4396-9FEB-FCC01D244EAE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D1816639-2330-40B7-8525-E57F634499DC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00D9FF-02A8-407A-8F08-16BC35F6F3F2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513E36-BC07-41DA-B634-836FFD9906DD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6D033E-3072-4614-B643-3D4FD010A745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5C9DC4-43A7-425D-8973-2EC177A24491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8BA2E6-D09C-400C-91DF-36752ACB44B6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620FA7-E5B2-4C05-B5BC-24F649747591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170F22-811B-4094-B155-73F94C3F8B46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en-GB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10C83C-66E1-42CC-94EE-B1BF6133E21E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D0111458-CE17-47F2-AF1E-9537D97C10F5}" type="datetime1">
              <a:rPr lang="en-GB" noProof="0" smtClean="0"/>
              <a:t>10/03/2025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en-GB" noProof="0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CEAC-F1AC-53BE-9952-9218D5D1C3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6968" y="2345539"/>
            <a:ext cx="10840400" cy="2677648"/>
          </a:xfrm>
        </p:spPr>
        <p:txBody>
          <a:bodyPr/>
          <a:lstStyle/>
          <a:p>
            <a:pPr algn="ctr"/>
            <a:r>
              <a:rPr lang="en-GB" sz="4800" dirty="0" err="1"/>
              <a:t>Sumdog</a:t>
            </a:r>
            <a:r>
              <a:rPr lang="en-GB" sz="4800" dirty="0"/>
              <a:t> at</a:t>
            </a:r>
            <a:br>
              <a:rPr lang="en-GB" sz="4800" dirty="0"/>
            </a:br>
            <a:r>
              <a:rPr lang="en-GB" sz="4800" dirty="0"/>
              <a:t>Didcot Primary Academy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15C21-0FF8-0FE9-9847-91D554D0C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4619" y="5268993"/>
            <a:ext cx="8825658" cy="861420"/>
          </a:xfrm>
        </p:spPr>
        <p:txBody>
          <a:bodyPr/>
          <a:lstStyle/>
          <a:p>
            <a:r>
              <a:rPr lang="en-GB" dirty="0"/>
              <a:t>Andrea Brown – assistant principal and Maths Lead</a:t>
            </a:r>
          </a:p>
          <a:p>
            <a:r>
              <a:rPr lang="en-GB" dirty="0"/>
              <a:t>Chris </a:t>
            </a:r>
            <a:r>
              <a:rPr lang="en-GB" dirty="0" err="1"/>
              <a:t>LaMMING</a:t>
            </a:r>
            <a:r>
              <a:rPr lang="en-GB" dirty="0"/>
              <a:t> – Assistant Principal and </a:t>
            </a:r>
            <a:r>
              <a:rPr lang="en-GB" dirty="0" err="1"/>
              <a:t>Sumdog</a:t>
            </a:r>
            <a:r>
              <a:rPr lang="en-GB" dirty="0"/>
              <a:t> enthusiast</a:t>
            </a:r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A6341965-5E17-8CDF-796B-CE81F342C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06" y="481780"/>
            <a:ext cx="2282193" cy="2180196"/>
          </a:xfrm>
          <a:prstGeom prst="rect">
            <a:avLst/>
          </a:prstGeom>
        </p:spPr>
      </p:pic>
      <p:pic>
        <p:nvPicPr>
          <p:cNvPr id="6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C307CFD0-EAA5-0E48-8DB6-4407728F1C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2826" y="481780"/>
            <a:ext cx="2382736" cy="238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02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8A7D5-BDF8-0418-5664-39F709FDD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583" y="1006325"/>
            <a:ext cx="8761413" cy="706964"/>
          </a:xfrm>
        </p:spPr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097EC-FE79-5FD1-3DB5-658B06CA8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Demonstrate how we integrate </a:t>
            </a:r>
            <a:r>
              <a:rPr lang="en-GB" sz="2000" dirty="0" err="1"/>
              <a:t>Sumdog</a:t>
            </a:r>
            <a:r>
              <a:rPr lang="en-GB" sz="2000" dirty="0"/>
              <a:t> into our Maths curriculum.</a:t>
            </a:r>
          </a:p>
          <a:p>
            <a:r>
              <a:rPr lang="en-GB" sz="2000" dirty="0"/>
              <a:t>Share our successes with </a:t>
            </a:r>
            <a:r>
              <a:rPr lang="en-GB" sz="2000" dirty="0" err="1"/>
              <a:t>Sumdog</a:t>
            </a:r>
            <a:endParaRPr lang="en-GB" sz="2000" dirty="0"/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1E1A5DF9-7BFE-755B-605E-8DD2E431E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CEDD3EE-F57A-A284-A500-8703CED7EE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92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DEC14-F171-1E64-3E1A-C745B71E3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4BA1-1399-6449-23DF-D1DE388DB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514" y="973668"/>
            <a:ext cx="7869853" cy="706964"/>
          </a:xfrm>
        </p:spPr>
        <p:txBody>
          <a:bodyPr/>
          <a:lstStyle/>
          <a:p>
            <a:r>
              <a:rPr lang="en-GB" dirty="0"/>
              <a:t>Maths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B89C9-027E-06A2-066B-F0C1F3143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4690675" cy="34163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2000" dirty="0"/>
              <a:t>Follow a Maths Mastery approach</a:t>
            </a:r>
          </a:p>
          <a:p>
            <a:pPr>
              <a:buFontTx/>
              <a:buChar char="-"/>
            </a:pPr>
            <a:r>
              <a:rPr lang="en-GB" sz="2000" dirty="0"/>
              <a:t>Engaged with local maths hub</a:t>
            </a:r>
          </a:p>
          <a:p>
            <a:pPr>
              <a:buFontTx/>
              <a:buChar char="-"/>
            </a:pPr>
            <a:r>
              <a:rPr lang="en-GB" sz="2000" dirty="0"/>
              <a:t>Use the White Rose scheme of learning, following the small steps in sequential lessons.</a:t>
            </a:r>
          </a:p>
          <a:p>
            <a:pPr>
              <a:buFontTx/>
              <a:buChar char="-"/>
            </a:pPr>
            <a:r>
              <a:rPr lang="en-GB" sz="2000" dirty="0"/>
              <a:t>Parental support through online platforms, website updates and workshops</a:t>
            </a:r>
          </a:p>
          <a:p>
            <a:pPr>
              <a:buFontTx/>
              <a:buChar char="-"/>
            </a:pPr>
            <a:endParaRPr lang="en-GB" sz="2000" dirty="0"/>
          </a:p>
        </p:txBody>
      </p:sp>
      <p:pic>
        <p:nvPicPr>
          <p:cNvPr id="6" name="Picture 5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402ACB0C-4C4D-F129-4042-E25E36FE4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7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746EAFBF-7C82-6E8F-162F-0B105722FB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51CCB7E-A808-04B5-7FF5-49883D1A02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7674" y="2405742"/>
            <a:ext cx="4640536" cy="404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1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23921-A49A-8477-0A93-C8E504B76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ABFF7-A99E-560F-E878-0D6FC3DF2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257" y="973668"/>
            <a:ext cx="7750110" cy="706964"/>
          </a:xfrm>
        </p:spPr>
        <p:txBody>
          <a:bodyPr/>
          <a:lstStyle/>
          <a:p>
            <a:r>
              <a:rPr lang="en-GB" dirty="0"/>
              <a:t>Integrating </a:t>
            </a:r>
            <a:r>
              <a:rPr lang="en-GB" dirty="0" err="1"/>
              <a:t>Sumdog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14B42-2D56-20C1-27E1-CFE2A5672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67" y="2394032"/>
            <a:ext cx="6610047" cy="4268025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GB" dirty="0"/>
              <a:t>Pre and post-unit assessment</a:t>
            </a:r>
          </a:p>
          <a:p>
            <a:pPr>
              <a:buFontTx/>
              <a:buChar char="-"/>
            </a:pPr>
            <a:r>
              <a:rPr lang="en-GB" dirty="0"/>
              <a:t>Pre-teaching opportunities</a:t>
            </a:r>
          </a:p>
          <a:p>
            <a:pPr>
              <a:buFontTx/>
              <a:buChar char="-"/>
            </a:pPr>
            <a:r>
              <a:rPr lang="en-GB" dirty="0"/>
              <a:t>Alternative lesson tasks (</a:t>
            </a:r>
            <a:r>
              <a:rPr lang="en-GB" dirty="0" err="1"/>
              <a:t>Sumdog</a:t>
            </a:r>
            <a:r>
              <a:rPr lang="en-GB" dirty="0"/>
              <a:t> aligned to White Rose small steps)</a:t>
            </a:r>
          </a:p>
          <a:p>
            <a:pPr>
              <a:buFontTx/>
              <a:buChar char="-"/>
            </a:pPr>
            <a:r>
              <a:rPr lang="en-GB" dirty="0"/>
              <a:t>End of lesson challenges</a:t>
            </a:r>
          </a:p>
          <a:p>
            <a:pPr>
              <a:buFontTx/>
              <a:buChar char="-"/>
            </a:pPr>
            <a:r>
              <a:rPr lang="en-GB" dirty="0"/>
              <a:t>Daily/weekly spelling practice and tests in KS2</a:t>
            </a:r>
          </a:p>
          <a:p>
            <a:pPr>
              <a:buFontTx/>
              <a:buChar char="-"/>
            </a:pPr>
            <a:r>
              <a:rPr lang="en-GB" dirty="0"/>
              <a:t>Targeted grammar revision</a:t>
            </a:r>
          </a:p>
          <a:p>
            <a:pPr>
              <a:buFontTx/>
              <a:buChar char="-"/>
            </a:pPr>
            <a:r>
              <a:rPr lang="en-GB" dirty="0"/>
              <a:t>Lunchtime engagement in classrooms</a:t>
            </a:r>
          </a:p>
          <a:p>
            <a:pPr>
              <a:buFontTx/>
              <a:buChar char="-"/>
            </a:pPr>
            <a:r>
              <a:rPr lang="en-GB" dirty="0"/>
              <a:t>In-school house competitions</a:t>
            </a:r>
          </a:p>
          <a:p>
            <a:pPr>
              <a:buFontTx/>
              <a:buChar char="-"/>
            </a:pPr>
            <a:r>
              <a:rPr lang="en-GB" dirty="0"/>
              <a:t>Involvement in national competitions to boost motivation</a:t>
            </a:r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AA20E958-05CC-B946-D156-B465F969F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6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72ADA18C-F5E9-5340-45BF-AECAB3FBA8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F3E1E8-3C8F-4C2E-20C6-230434F604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7507" y="2795482"/>
            <a:ext cx="4702864" cy="282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93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17412-6978-8A68-8824-401A33ED8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D47C1-884E-B31C-8594-5B8BB9F10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286" y="973668"/>
            <a:ext cx="7848081" cy="706964"/>
          </a:xfrm>
        </p:spPr>
        <p:txBody>
          <a:bodyPr/>
          <a:lstStyle/>
          <a:p>
            <a:r>
              <a:rPr lang="en-GB" dirty="0"/>
              <a:t>Impact and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834CB-3791-5625-23E2-6282AC363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268" y="2603499"/>
            <a:ext cx="5151362" cy="388196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2000" dirty="0"/>
              <a:t>Consistently high student engagement with </a:t>
            </a:r>
            <a:r>
              <a:rPr lang="en-GB" sz="2000" dirty="0" err="1"/>
              <a:t>Sumdog</a:t>
            </a:r>
            <a:r>
              <a:rPr lang="en-GB" sz="2000" dirty="0"/>
              <a:t>.</a:t>
            </a:r>
          </a:p>
          <a:p>
            <a:pPr lvl="1">
              <a:buFontTx/>
              <a:buChar char="-"/>
            </a:pPr>
            <a:r>
              <a:rPr lang="en-GB" sz="2000" dirty="0"/>
              <a:t>In the last </a:t>
            </a:r>
            <a:r>
              <a:rPr lang="en-GB" sz="2000"/>
              <a:t>two years, our </a:t>
            </a:r>
            <a:r>
              <a:rPr lang="en-GB" sz="2000" dirty="0"/>
              <a:t>children have completed:</a:t>
            </a:r>
          </a:p>
          <a:p>
            <a:pPr lvl="2">
              <a:buFontTx/>
              <a:buChar char="-"/>
            </a:pPr>
            <a:r>
              <a:rPr lang="en-GB" sz="2000" dirty="0"/>
              <a:t>5316 hours of learning time</a:t>
            </a:r>
          </a:p>
          <a:p>
            <a:pPr lvl="2">
              <a:buFontTx/>
              <a:buChar char="-"/>
            </a:pPr>
            <a:r>
              <a:rPr lang="en-GB" sz="2000" dirty="0"/>
              <a:t>Answered 2, 157, 732 questions</a:t>
            </a:r>
          </a:p>
          <a:p>
            <a:pPr marL="914400" lvl="2" indent="0">
              <a:buNone/>
            </a:pPr>
            <a:endParaRPr lang="en-GB" sz="2000" dirty="0"/>
          </a:p>
          <a:p>
            <a:pPr>
              <a:buFontTx/>
              <a:buChar char="-"/>
            </a:pPr>
            <a:r>
              <a:rPr lang="en-GB" sz="2000" dirty="0"/>
              <a:t>Improved targeting of pre-teaching by teachers and LSAs</a:t>
            </a:r>
          </a:p>
          <a:p>
            <a:pPr>
              <a:buFontTx/>
              <a:buChar char="-"/>
            </a:pPr>
            <a:endParaRPr lang="en-GB" sz="2000" dirty="0"/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7EF91399-BCE6-4667-E0D3-762CC71B0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B460A7F-8377-32E9-C2E0-7A19865B46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C4F919-B38C-1706-F508-50FE82E57A2B}"/>
              </a:ext>
            </a:extLst>
          </p:cNvPr>
          <p:cNvSpPr txBox="1"/>
          <p:nvPr/>
        </p:nvSpPr>
        <p:spPr>
          <a:xfrm>
            <a:off x="6553201" y="2720934"/>
            <a:ext cx="5268686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</a:rPr>
              <a:t>Significant increase in Maths scores: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</a:rPr>
              <a:t>2024: 87% scored 100+ (34% scored 110+)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</a:rPr>
              <a:t>2023: 74% scored 100+ (32% scored 110+)</a:t>
            </a:r>
          </a:p>
          <a:p>
            <a:pPr algn="l"/>
            <a:endParaRPr lang="en-GB" sz="2000" dirty="0">
              <a:solidFill>
                <a:srgbClr val="000000"/>
              </a:solidFill>
            </a:endParaRP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</a:rPr>
              <a:t>Significant increase in GPS scores: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</a:rPr>
              <a:t>2024: 84% scored 100+ (44% scored 110+)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</a:rPr>
              <a:t>2023: 73% scored 100+ (34% scored 110+)</a:t>
            </a:r>
          </a:p>
          <a:p>
            <a:pPr algn="l"/>
            <a:endParaRPr lang="en-GB" sz="18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60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2219C-964D-82D2-1E4C-7111853FB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2DEC6-C561-F2F6-23D3-E7638CE5A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193" y="973668"/>
            <a:ext cx="8030174" cy="706964"/>
          </a:xfrm>
        </p:spPr>
        <p:txBody>
          <a:bodyPr/>
          <a:lstStyle/>
          <a:p>
            <a:r>
              <a:rPr lang="en-GB" dirty="0"/>
              <a:t>Continued success and Investment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552C4-067B-814B-7379-8A7D6F692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244" y="2592614"/>
            <a:ext cx="10775161" cy="34163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GB" sz="20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Recent investment in earbuds for Year 4-6 students to further enhance </a:t>
            </a:r>
            <a:r>
              <a:rPr lang="en-GB" sz="2000" b="0" i="0" dirty="0" err="1">
                <a:solidFill>
                  <a:srgbClr val="000000"/>
                </a:solidFill>
                <a:effectLst/>
                <a:latin typeface="+mj-lt"/>
              </a:rPr>
              <a:t>Sumdog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 experience.</a:t>
            </a:r>
            <a:endParaRPr lang="en-GB" sz="2000" dirty="0">
              <a:solidFill>
                <a:srgbClr val="000000"/>
              </a:solidFill>
              <a:highlight>
                <a:srgbClr val="FFFF00"/>
              </a:highlight>
              <a:latin typeface="+mj-lt"/>
            </a:endParaRPr>
          </a:p>
          <a:p>
            <a:pPr algn="l"/>
            <a:r>
              <a:rPr lang="en-GB" sz="2000" dirty="0">
                <a:solidFill>
                  <a:srgbClr val="000000"/>
                </a:solidFill>
                <a:latin typeface="+mj-lt"/>
              </a:rPr>
              <a:t>Take an active role in helping shape upcoming features (i.e. fluency booster).</a:t>
            </a:r>
            <a:endParaRPr lang="en-GB" sz="20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5BEBF861-D4FF-2385-F4DC-C1DB60837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199DA2A-6F62-257B-A57B-1ADB598ED3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5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0B86E-D375-4FD5-6D46-4923D77CA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1D1F-56D2-A4DE-E844-28E256DD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257" y="973668"/>
            <a:ext cx="7750110" cy="706964"/>
          </a:xfrm>
        </p:spPr>
        <p:txBody>
          <a:bodyPr/>
          <a:lstStyle/>
          <a:p>
            <a:r>
              <a:rPr lang="en-GB" dirty="0" err="1"/>
              <a:t>Sumdog</a:t>
            </a:r>
            <a:r>
              <a:rPr lang="en-GB" dirty="0"/>
              <a:t>: A Positive Impact on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A8106-2E2C-6689-CAAB-F5351A357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000" b="0" i="0" dirty="0" err="1">
                <a:solidFill>
                  <a:srgbClr val="000000"/>
                </a:solidFill>
                <a:effectLst/>
                <a:latin typeface="+mj-lt"/>
              </a:rPr>
              <a:t>Sumdog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 effectively engages students in maths, spelling and grammar fluency practice.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Teachers utilise </a:t>
            </a:r>
            <a:r>
              <a:rPr lang="en-GB" sz="2000" b="0" i="0" dirty="0" err="1">
                <a:solidFill>
                  <a:srgbClr val="000000"/>
                </a:solidFill>
                <a:effectLst/>
                <a:latin typeface="+mj-lt"/>
              </a:rPr>
              <a:t>Sumdog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 flexibly to meet diverse classroom needs.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Measurable positive impact on student outcomes.</a:t>
            </a: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  <a:latin typeface="+mj-lt"/>
              </a:rPr>
              <a:t>Strong recommendation for other schools.</a:t>
            </a:r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3D8BB3D3-A680-10DA-3347-8CB5591D09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CBEA279-5968-B368-1EBE-ED3E9BCD06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06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0907C-CAD0-7B72-CFA9-8D6CD95B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E085-6CED-7E29-F40C-690450BDE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468" y="919239"/>
            <a:ext cx="8761413" cy="706964"/>
          </a:xfrm>
        </p:spPr>
        <p:txBody>
          <a:bodyPr/>
          <a:lstStyle/>
          <a:p>
            <a:r>
              <a:rPr lang="en-GB" dirty="0"/>
              <a:t>Any questions?</a:t>
            </a:r>
          </a:p>
        </p:txBody>
      </p:sp>
      <p:pic>
        <p:nvPicPr>
          <p:cNvPr id="4" name="Picture 3" descr="A colorful star with people in the center&#10;&#10;Description automatically generated">
            <a:extLst>
              <a:ext uri="{FF2B5EF4-FFF2-40B4-BE49-F238E27FC236}">
                <a16:creationId xmlns:a16="http://schemas.microsoft.com/office/drawing/2014/main" id="{D1D27F1D-B089-FA55-B726-815E3D14D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244" y="582001"/>
            <a:ext cx="1275949" cy="1218924"/>
          </a:xfrm>
          <a:prstGeom prst="rect">
            <a:avLst/>
          </a:prstGeom>
        </p:spPr>
      </p:pic>
      <p:pic>
        <p:nvPicPr>
          <p:cNvPr id="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22D7999-9F2F-01C4-ECB1-8E3DF9420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8414" y="496581"/>
            <a:ext cx="1332162" cy="1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624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7647_TF67288550.potx" id="{555585A1-474C-49EC-B062-F9D14C87C013}" vid="{2D5B4BE8-3913-4A3B-8D21-CAD149A9ECD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C0CEB4-BFAC-4014-9B69-2CFFE0B783D9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F44B8C88-7AFD-4F93-AF50-E36A0AADA3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666C14-7219-46F1-8169-9E45DA110A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 design</Template>
  <TotalTime>684</TotalTime>
  <Words>652</Words>
  <Application>Microsoft Office PowerPoint</Application>
  <PresentationFormat>Widescreen</PresentationFormat>
  <Paragraphs>82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Ion Boardroom</vt:lpstr>
      <vt:lpstr>Sumdog at Didcot Primary Academy</vt:lpstr>
      <vt:lpstr>Aims</vt:lpstr>
      <vt:lpstr>Maths Curriculum</vt:lpstr>
      <vt:lpstr>Integrating Sumdog</vt:lpstr>
      <vt:lpstr>Impact and Results</vt:lpstr>
      <vt:lpstr>Continued success and Investment</vt:lpstr>
      <vt:lpstr>Sumdog: A Positive Impact on Learning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manipulatives</dc:title>
  <dc:creator>Andrea Brown</dc:creator>
  <cp:lastModifiedBy>Aileen Ellmers</cp:lastModifiedBy>
  <cp:revision>40</cp:revision>
  <dcterms:created xsi:type="dcterms:W3CDTF">2024-01-30T14:18:37Z</dcterms:created>
  <dcterms:modified xsi:type="dcterms:W3CDTF">2025-03-10T16:16:40Z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