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Open Sans" panose="020B0606030504020204" pitchFamily="34" charset="0"/>
      <p:regular r:id="rId20"/>
      <p:bold r:id="rId21"/>
      <p:italic r:id="rId22"/>
      <p:boldItalic r:id="rId23"/>
    </p:embeddedFont>
    <p:embeddedFont>
      <p:font typeface="Open Sans Bold"/>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over 30 games to choose from. For multiplayer games you have the choice of playing against the robot, class or world. Don’t worry, you can’t talk or message people in Sumdog, it is completely safe.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 send your friends gifts. One gift a day. Once you click on your friend’s name in the Friends tab, you will see the option to send a gift.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pet is a great way to see how well you are doing on Sumdog. When you master a skill, Sumdog will reward your pet with a new trick. Each pet has 10 tricks to collect and there are 10 pets to collect.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 earn badges when you hit certain achievements for example, you earn a badge when you win a multiplayer game or you place 10 items in your garden.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week you can earn an exclusive item for your house or garden. These items will only be available throughout that week when you play Sumdog for at least 20 minutes, you will not find them in the Sumdog store.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can find the pupils' logins on the main overview page when they log into their teacher account. These can be printed as cards with just the login details or the QR code, or the parent letter can be printed with each child’s login details included at the bottom.</a:t>
            </a:r>
          </a:p>
          <a:p>
            <a:endParaRPr lang="en-US"/>
          </a:p>
          <a:p>
            <a:r>
              <a:rPr lang="en-US"/>
              <a:t>To use Sumdog on a browser, go to www.play.sumdog.com</a:t>
            </a:r>
          </a:p>
          <a:p>
            <a:endParaRPr lang="en-US"/>
          </a:p>
          <a:p>
            <a:r>
              <a:rPr lang="en-US"/>
              <a:t>To use Sumdog on a tablet or a smartphone you need to download the free app.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Sumdog questions are multiple choice for maths. If you answer the question incorrectly, you will get another attempt at answering. You will only receive a coin for answering it correctly first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the end of every game, if you any corrections, you will see a screen displaying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may occasionally see questions where you need to type your answer into a box instead of multiple-choice options. This will happen only on rare occasions when a teacher has requested that Sumdog provide these types of questions, and it will specifically be for times table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you login you'll be able to access your Task board to complete tasks set by your teacher. If there's no tasks there don't worry! You can click on Maths training and Sumdog will give you a maths skill to practise that is at your level.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like, you can add friends on Sumdog. Having somebody as a friend allows you to view their avatar, animal rank, coin total and you can send them gifts.</a:t>
            </a:r>
          </a:p>
          <a:p>
            <a:r>
              <a:rPr lang="en-US"/>
              <a:t>Remember, only add people you know as friends. You should also not give out your unique friend ID to people you do not know.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 earn coins in lots of way. </a:t>
            </a:r>
          </a:p>
          <a:p>
            <a:r>
              <a:rPr lang="en-US"/>
              <a:t>By answering questions correctly</a:t>
            </a:r>
          </a:p>
          <a:p>
            <a:r>
              <a:rPr lang="en-US"/>
              <a:t>By spending at least 20 minutes a week on Sumdog answering questions in games</a:t>
            </a:r>
          </a:p>
          <a:p>
            <a:r>
              <a:rPr lang="en-US"/>
              <a:t>Coins are worth double when you play Sumdog outside of school hours</a:t>
            </a:r>
          </a:p>
          <a:p>
            <a:endParaRPr lang="en-US"/>
          </a:p>
          <a:p>
            <a:r>
              <a:rPr lang="en-US"/>
              <a:t>{Why not print off the parent letters and send them home with login details so children can play at home and earn double coins}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 spend your coins in your 3D garden or house.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 also buy items for your 3D avatar.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5.png"/><Relationship Id="rId5" Type="http://schemas.openxmlformats.org/officeDocument/2006/relationships/image" Target="../media/image11.sv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7.png"/><Relationship Id="rId5" Type="http://schemas.openxmlformats.org/officeDocument/2006/relationships/image" Target="../media/image11.svg"/><Relationship Id="rId10"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9.png"/><Relationship Id="rId5" Type="http://schemas.openxmlformats.org/officeDocument/2006/relationships/image" Target="../media/image11.svg"/><Relationship Id="rId10" Type="http://schemas.openxmlformats.org/officeDocument/2006/relationships/image" Target="../media/image28.png"/><Relationship Id="rId4" Type="http://schemas.openxmlformats.org/officeDocument/2006/relationships/image" Target="../media/image10.pn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1.png"/><Relationship Id="rId5" Type="http://schemas.openxmlformats.org/officeDocument/2006/relationships/image" Target="../media/image11.svg"/><Relationship Id="rId10"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34.png"/><Relationship Id="rId4" Type="http://schemas.openxmlformats.org/officeDocument/2006/relationships/image" Target="../media/image10.png"/><Relationship Id="rId9"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21.png"/><Relationship Id="rId4" Type="http://schemas.openxmlformats.org/officeDocument/2006/relationships/image" Target="../media/image10.pn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3.png"/><Relationship Id="rId5" Type="http://schemas.openxmlformats.org/officeDocument/2006/relationships/image" Target="../media/image11.sv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3547" y="8496063"/>
            <a:ext cx="19381915" cy="1790937"/>
          </a:xfrm>
          <a:custGeom>
            <a:avLst/>
            <a:gdLst/>
            <a:ahLst/>
            <a:cxnLst/>
            <a:rect l="l" t="t" r="r" b="b"/>
            <a:pathLst>
              <a:path w="19381915" h="1790937">
                <a:moveTo>
                  <a:pt x="0" y="0"/>
                </a:moveTo>
                <a:lnTo>
                  <a:pt x="19381915" y="0"/>
                </a:lnTo>
                <a:lnTo>
                  <a:pt x="19381915" y="1790937"/>
                </a:lnTo>
                <a:lnTo>
                  <a:pt x="0" y="17909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3228142" y="5303737"/>
            <a:ext cx="5059858" cy="5341501"/>
          </a:xfrm>
          <a:custGeom>
            <a:avLst/>
            <a:gdLst/>
            <a:ahLst/>
            <a:cxnLst/>
            <a:rect l="l" t="t" r="r" b="b"/>
            <a:pathLst>
              <a:path w="5059858" h="5341501">
                <a:moveTo>
                  <a:pt x="0" y="0"/>
                </a:moveTo>
                <a:lnTo>
                  <a:pt x="5059858" y="0"/>
                </a:lnTo>
                <a:lnTo>
                  <a:pt x="5059858" y="5341501"/>
                </a:lnTo>
                <a:lnTo>
                  <a:pt x="0" y="53415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36868" y="2096763"/>
            <a:ext cx="4290431" cy="4999443"/>
          </a:xfrm>
          <a:custGeom>
            <a:avLst/>
            <a:gdLst/>
            <a:ahLst/>
            <a:cxnLst/>
            <a:rect l="l" t="t" r="r" b="b"/>
            <a:pathLst>
              <a:path w="4290431" h="4999443">
                <a:moveTo>
                  <a:pt x="0" y="0"/>
                </a:moveTo>
                <a:lnTo>
                  <a:pt x="4290431" y="0"/>
                </a:lnTo>
                <a:lnTo>
                  <a:pt x="4290431" y="4999443"/>
                </a:lnTo>
                <a:lnTo>
                  <a:pt x="0" y="4999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5" name="Group 5"/>
          <p:cNvGrpSpPr/>
          <p:nvPr/>
        </p:nvGrpSpPr>
        <p:grpSpPr>
          <a:xfrm>
            <a:off x="14020118" y="-1065877"/>
            <a:ext cx="4708766" cy="47087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4854333" y="461422"/>
            <a:ext cx="3040337" cy="2210992"/>
          </a:xfrm>
          <a:custGeom>
            <a:avLst/>
            <a:gdLst/>
            <a:ahLst/>
            <a:cxnLst/>
            <a:rect l="l" t="t" r="r" b="b"/>
            <a:pathLst>
              <a:path w="3040337" h="2210992">
                <a:moveTo>
                  <a:pt x="0" y="0"/>
                </a:moveTo>
                <a:lnTo>
                  <a:pt x="3040337" y="0"/>
                </a:lnTo>
                <a:lnTo>
                  <a:pt x="3040337" y="2210992"/>
                </a:lnTo>
                <a:lnTo>
                  <a:pt x="0" y="2210992"/>
                </a:lnTo>
                <a:lnTo>
                  <a:pt x="0" y="0"/>
                </a:lnTo>
                <a:close/>
              </a:path>
            </a:pathLst>
          </a:custGeom>
          <a:blipFill>
            <a:blip r:embed="rId8"/>
            <a:stretch>
              <a:fillRect/>
            </a:stretch>
          </a:blipFill>
        </p:spPr>
        <p:txBody>
          <a:bodyPr/>
          <a:lstStyle/>
          <a:p>
            <a:endParaRPr lang="en-GB"/>
          </a:p>
        </p:txBody>
      </p:sp>
      <p:sp>
        <p:nvSpPr>
          <p:cNvPr id="9" name="Freeform 9"/>
          <p:cNvSpPr/>
          <p:nvPr/>
        </p:nvSpPr>
        <p:spPr>
          <a:xfrm>
            <a:off x="3850257" y="2885097"/>
            <a:ext cx="10522982" cy="2144058"/>
          </a:xfrm>
          <a:custGeom>
            <a:avLst/>
            <a:gdLst/>
            <a:ahLst/>
            <a:cxnLst/>
            <a:rect l="l" t="t" r="r" b="b"/>
            <a:pathLst>
              <a:path w="10522982" h="2144058">
                <a:moveTo>
                  <a:pt x="0" y="0"/>
                </a:moveTo>
                <a:lnTo>
                  <a:pt x="10522983" y="0"/>
                </a:lnTo>
                <a:lnTo>
                  <a:pt x="10522983" y="2144058"/>
                </a:lnTo>
                <a:lnTo>
                  <a:pt x="0" y="21440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0" name="TextBox 10"/>
          <p:cNvSpPr txBox="1"/>
          <p:nvPr/>
        </p:nvSpPr>
        <p:spPr>
          <a:xfrm>
            <a:off x="4589901" y="3121693"/>
            <a:ext cx="8922841" cy="1493773"/>
          </a:xfrm>
          <a:prstGeom prst="rect">
            <a:avLst/>
          </a:prstGeom>
        </p:spPr>
        <p:txBody>
          <a:bodyPr lIns="0" tIns="0" rIns="0" bIns="0" rtlCol="0" anchor="t">
            <a:spAutoFit/>
          </a:bodyPr>
          <a:lstStyle/>
          <a:p>
            <a:pPr algn="ctr">
              <a:lnSpc>
                <a:spcPts val="12166"/>
              </a:lnSpc>
            </a:pPr>
            <a:r>
              <a:rPr lang="en-US" sz="8690" b="1">
                <a:solidFill>
                  <a:srgbClr val="FFFFFF"/>
                </a:solidFill>
                <a:latin typeface="Open Sans Bold"/>
                <a:ea typeface="Open Sans Bold"/>
                <a:cs typeface="Open Sans Bold"/>
                <a:sym typeface="Open Sans Bold"/>
              </a:rPr>
              <a:t>Sumdog Kick-off</a:t>
            </a:r>
          </a:p>
        </p:txBody>
      </p:sp>
      <p:sp>
        <p:nvSpPr>
          <p:cNvPr id="11" name="TextBox 11"/>
          <p:cNvSpPr txBox="1"/>
          <p:nvPr/>
        </p:nvSpPr>
        <p:spPr>
          <a:xfrm>
            <a:off x="6083104" y="5198962"/>
            <a:ext cx="6057289" cy="1005261"/>
          </a:xfrm>
          <a:prstGeom prst="rect">
            <a:avLst/>
          </a:prstGeom>
        </p:spPr>
        <p:txBody>
          <a:bodyPr lIns="0" tIns="0" rIns="0" bIns="0" rtlCol="0" anchor="t">
            <a:spAutoFit/>
          </a:bodyPr>
          <a:lstStyle/>
          <a:p>
            <a:pPr algn="ctr">
              <a:lnSpc>
                <a:spcPts val="8284"/>
              </a:lnSpc>
            </a:pPr>
            <a:r>
              <a:rPr lang="en-US" sz="5917" b="1">
                <a:solidFill>
                  <a:srgbClr val="153C66"/>
                </a:solidFill>
                <a:latin typeface="Open Sans Bold"/>
                <a:ea typeface="Open Sans Bold"/>
                <a:cs typeface="Open Sans Bold"/>
                <a:sym typeface="Open Sans Bold"/>
              </a:rPr>
              <a:t>Let’s get started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367396" y="5303012"/>
            <a:ext cx="7024086" cy="4170251"/>
          </a:xfrm>
          <a:custGeom>
            <a:avLst/>
            <a:gdLst/>
            <a:ahLst/>
            <a:cxnLst/>
            <a:rect l="l" t="t" r="r" b="b"/>
            <a:pathLst>
              <a:path w="7024086" h="4170251">
                <a:moveTo>
                  <a:pt x="0" y="0"/>
                </a:moveTo>
                <a:lnTo>
                  <a:pt x="7024086" y="0"/>
                </a:lnTo>
                <a:lnTo>
                  <a:pt x="7024086" y="4170251"/>
                </a:lnTo>
                <a:lnTo>
                  <a:pt x="0" y="4170251"/>
                </a:lnTo>
                <a:lnTo>
                  <a:pt x="0" y="0"/>
                </a:lnTo>
                <a:close/>
              </a:path>
            </a:pathLst>
          </a:custGeom>
          <a:blipFill>
            <a:blip r:embed="rId10"/>
            <a:stretch>
              <a:fillRect/>
            </a:stretch>
          </a:blipFill>
        </p:spPr>
        <p:txBody>
          <a:bodyPr/>
          <a:lstStyle/>
          <a:p>
            <a:endParaRPr lang="en-GB"/>
          </a:p>
        </p:txBody>
      </p:sp>
      <p:sp>
        <p:nvSpPr>
          <p:cNvPr id="13" name="Freeform 13"/>
          <p:cNvSpPr/>
          <p:nvPr/>
        </p:nvSpPr>
        <p:spPr>
          <a:xfrm>
            <a:off x="7731487" y="5303012"/>
            <a:ext cx="6956824" cy="4170251"/>
          </a:xfrm>
          <a:custGeom>
            <a:avLst/>
            <a:gdLst/>
            <a:ahLst/>
            <a:cxnLst/>
            <a:rect l="l" t="t" r="r" b="b"/>
            <a:pathLst>
              <a:path w="6956824" h="4170251">
                <a:moveTo>
                  <a:pt x="0" y="0"/>
                </a:moveTo>
                <a:lnTo>
                  <a:pt x="6956824" y="0"/>
                </a:lnTo>
                <a:lnTo>
                  <a:pt x="6956824" y="4170251"/>
                </a:lnTo>
                <a:lnTo>
                  <a:pt x="0" y="4170251"/>
                </a:lnTo>
                <a:lnTo>
                  <a:pt x="0" y="0"/>
                </a:lnTo>
                <a:close/>
              </a:path>
            </a:pathLst>
          </a:custGeom>
          <a:blipFill>
            <a:blip r:embed="rId11"/>
            <a:stretch>
              <a:fillRect/>
            </a:stretch>
          </a:blipFill>
        </p:spPr>
        <p:txBody>
          <a:bodyPr/>
          <a:lstStyle/>
          <a:p>
            <a:endParaRPr lang="en-GB"/>
          </a:p>
        </p:txBody>
      </p:sp>
      <p:sp>
        <p:nvSpPr>
          <p:cNvPr id="14" name="TextBox 14"/>
          <p:cNvSpPr txBox="1"/>
          <p:nvPr/>
        </p:nvSpPr>
        <p:spPr>
          <a:xfrm>
            <a:off x="2378669" y="3806794"/>
            <a:ext cx="2661940" cy="835886"/>
          </a:xfrm>
          <a:prstGeom prst="rect">
            <a:avLst/>
          </a:prstGeom>
        </p:spPr>
        <p:txBody>
          <a:bodyPr lIns="0" tIns="0" rIns="0" bIns="0" rtlCol="0" anchor="t">
            <a:spAutoFit/>
          </a:bodyPr>
          <a:lstStyle/>
          <a:p>
            <a:pPr algn="ctr">
              <a:lnSpc>
                <a:spcPts val="7254"/>
              </a:lnSpc>
              <a:spcBef>
                <a:spcPct val="0"/>
              </a:spcBef>
            </a:pPr>
            <a:r>
              <a:rPr lang="en-US" sz="4030" b="1" spc="306">
                <a:solidFill>
                  <a:srgbClr val="000000"/>
                </a:solidFill>
                <a:latin typeface="Open Sans Bold"/>
                <a:ea typeface="Open Sans Bold"/>
                <a:cs typeface="Open Sans Bold"/>
                <a:sym typeface="Open Sans Bold"/>
              </a:rPr>
              <a:t>3D house</a:t>
            </a:r>
          </a:p>
        </p:txBody>
      </p:sp>
      <p:sp>
        <p:nvSpPr>
          <p:cNvPr id="15" name="TextBox 15"/>
          <p:cNvSpPr txBox="1"/>
          <p:nvPr/>
        </p:nvSpPr>
        <p:spPr>
          <a:xfrm>
            <a:off x="9735979" y="3806794"/>
            <a:ext cx="2947839" cy="835886"/>
          </a:xfrm>
          <a:prstGeom prst="rect">
            <a:avLst/>
          </a:prstGeom>
        </p:spPr>
        <p:txBody>
          <a:bodyPr lIns="0" tIns="0" rIns="0" bIns="0" rtlCol="0" anchor="t">
            <a:spAutoFit/>
          </a:bodyPr>
          <a:lstStyle/>
          <a:p>
            <a:pPr algn="ctr">
              <a:lnSpc>
                <a:spcPts val="7254"/>
              </a:lnSpc>
              <a:spcBef>
                <a:spcPct val="0"/>
              </a:spcBef>
            </a:pPr>
            <a:r>
              <a:rPr lang="en-US" sz="4030" b="1" spc="306">
                <a:solidFill>
                  <a:srgbClr val="000000"/>
                </a:solidFill>
                <a:latin typeface="Open Sans Bold"/>
                <a:ea typeface="Open Sans Bold"/>
                <a:cs typeface="Open Sans Bold"/>
                <a:sym typeface="Open Sans Bold"/>
              </a:rPr>
              <a:t>3D garden</a:t>
            </a:r>
          </a:p>
        </p:txBody>
      </p:sp>
      <p:sp>
        <p:nvSpPr>
          <p:cNvPr id="16" name="TextBox 16"/>
          <p:cNvSpPr txBox="1"/>
          <p:nvPr/>
        </p:nvSpPr>
        <p:spPr>
          <a:xfrm>
            <a:off x="467343" y="660593"/>
            <a:ext cx="8285997" cy="903645"/>
          </a:xfrm>
          <a:prstGeom prst="rect">
            <a:avLst/>
          </a:prstGeom>
        </p:spPr>
        <p:txBody>
          <a:bodyPr lIns="0" tIns="0" rIns="0" bIns="0" rtlCol="0" anchor="t">
            <a:spAutoFit/>
          </a:bodyPr>
          <a:lstStyle/>
          <a:p>
            <a:pPr algn="ctr">
              <a:lnSpc>
                <a:spcPts val="7417"/>
              </a:lnSpc>
            </a:pPr>
            <a:r>
              <a:rPr lang="en-US" sz="5298" b="1">
                <a:solidFill>
                  <a:srgbClr val="FFFFFF"/>
                </a:solidFill>
                <a:latin typeface="Open Sans Bold"/>
                <a:ea typeface="Open Sans Bold"/>
                <a:cs typeface="Open Sans Bold"/>
                <a:sym typeface="Open Sans Bold"/>
              </a:rPr>
              <a:t>How do I earn coins?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283345" y="3314113"/>
            <a:ext cx="8552646" cy="4233345"/>
          </a:xfrm>
          <a:custGeom>
            <a:avLst/>
            <a:gdLst/>
            <a:ahLst/>
            <a:cxnLst/>
            <a:rect l="l" t="t" r="r" b="b"/>
            <a:pathLst>
              <a:path w="8552646" h="4233345">
                <a:moveTo>
                  <a:pt x="0" y="0"/>
                </a:moveTo>
                <a:lnTo>
                  <a:pt x="8552646" y="0"/>
                </a:lnTo>
                <a:lnTo>
                  <a:pt x="8552646" y="4233345"/>
                </a:lnTo>
                <a:lnTo>
                  <a:pt x="0" y="4233345"/>
                </a:lnTo>
                <a:lnTo>
                  <a:pt x="0" y="0"/>
                </a:lnTo>
                <a:close/>
              </a:path>
            </a:pathLst>
          </a:custGeom>
          <a:blipFill>
            <a:blip r:embed="rId10"/>
            <a:stretch>
              <a:fillRect/>
            </a:stretch>
          </a:blipFill>
        </p:spPr>
        <p:txBody>
          <a:bodyPr/>
          <a:lstStyle/>
          <a:p>
            <a:endParaRPr lang="en-GB"/>
          </a:p>
        </p:txBody>
      </p:sp>
      <p:sp>
        <p:nvSpPr>
          <p:cNvPr id="13" name="Freeform 13"/>
          <p:cNvSpPr/>
          <p:nvPr/>
        </p:nvSpPr>
        <p:spPr>
          <a:xfrm>
            <a:off x="7042586" y="5143500"/>
            <a:ext cx="7529420" cy="4441005"/>
          </a:xfrm>
          <a:custGeom>
            <a:avLst/>
            <a:gdLst/>
            <a:ahLst/>
            <a:cxnLst/>
            <a:rect l="l" t="t" r="r" b="b"/>
            <a:pathLst>
              <a:path w="7529420" h="4441005">
                <a:moveTo>
                  <a:pt x="0" y="0"/>
                </a:moveTo>
                <a:lnTo>
                  <a:pt x="7529420" y="0"/>
                </a:lnTo>
                <a:lnTo>
                  <a:pt x="7529420" y="4441005"/>
                </a:lnTo>
                <a:lnTo>
                  <a:pt x="0" y="4441005"/>
                </a:lnTo>
                <a:lnTo>
                  <a:pt x="0" y="0"/>
                </a:lnTo>
                <a:close/>
              </a:path>
            </a:pathLst>
          </a:custGeom>
          <a:blipFill>
            <a:blip r:embed="rId11"/>
            <a:stretch>
              <a:fillRect/>
            </a:stretch>
          </a:blipFill>
        </p:spPr>
        <p:txBody>
          <a:bodyPr/>
          <a:lstStyle/>
          <a:p>
            <a:endParaRPr lang="en-GB"/>
          </a:p>
        </p:txBody>
      </p:sp>
      <p:sp>
        <p:nvSpPr>
          <p:cNvPr id="14" name="TextBox 14"/>
          <p:cNvSpPr txBox="1"/>
          <p:nvPr/>
        </p:nvSpPr>
        <p:spPr>
          <a:xfrm>
            <a:off x="0" y="236610"/>
            <a:ext cx="9119336" cy="1819847"/>
          </a:xfrm>
          <a:prstGeom prst="rect">
            <a:avLst/>
          </a:prstGeom>
        </p:spPr>
        <p:txBody>
          <a:bodyPr lIns="0" tIns="0" rIns="0" bIns="0" rtlCol="0" anchor="t">
            <a:spAutoFit/>
          </a:bodyPr>
          <a:lstStyle/>
          <a:p>
            <a:pPr algn="ctr">
              <a:lnSpc>
                <a:spcPts val="7318"/>
              </a:lnSpc>
            </a:pPr>
            <a:r>
              <a:rPr lang="en-US" sz="5227" b="1">
                <a:solidFill>
                  <a:srgbClr val="FFFFFF"/>
                </a:solidFill>
                <a:latin typeface="Open Sans Bold"/>
                <a:ea typeface="Open Sans Bold"/>
                <a:cs typeface="Open Sans Bold"/>
                <a:sym typeface="Open Sans Bold"/>
              </a:rPr>
              <a:t>What can I do with my coins?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249706" y="3439465"/>
            <a:ext cx="8380626" cy="4212903"/>
          </a:xfrm>
          <a:custGeom>
            <a:avLst/>
            <a:gdLst/>
            <a:ahLst/>
            <a:cxnLst/>
            <a:rect l="l" t="t" r="r" b="b"/>
            <a:pathLst>
              <a:path w="8380626" h="4212903">
                <a:moveTo>
                  <a:pt x="0" y="0"/>
                </a:moveTo>
                <a:lnTo>
                  <a:pt x="8380626" y="0"/>
                </a:lnTo>
                <a:lnTo>
                  <a:pt x="8380626" y="4212902"/>
                </a:lnTo>
                <a:lnTo>
                  <a:pt x="0" y="4212902"/>
                </a:lnTo>
                <a:lnTo>
                  <a:pt x="0" y="0"/>
                </a:lnTo>
                <a:close/>
              </a:path>
            </a:pathLst>
          </a:custGeom>
          <a:blipFill>
            <a:blip r:embed="rId10"/>
            <a:stretch>
              <a:fillRect/>
            </a:stretch>
          </a:blipFill>
        </p:spPr>
        <p:txBody>
          <a:bodyPr/>
          <a:lstStyle/>
          <a:p>
            <a:endParaRPr lang="en-GB"/>
          </a:p>
        </p:txBody>
      </p:sp>
      <p:sp>
        <p:nvSpPr>
          <p:cNvPr id="13" name="Freeform 13"/>
          <p:cNvSpPr/>
          <p:nvPr/>
        </p:nvSpPr>
        <p:spPr>
          <a:xfrm>
            <a:off x="7579045" y="4964681"/>
            <a:ext cx="6954449" cy="4758816"/>
          </a:xfrm>
          <a:custGeom>
            <a:avLst/>
            <a:gdLst/>
            <a:ahLst/>
            <a:cxnLst/>
            <a:rect l="l" t="t" r="r" b="b"/>
            <a:pathLst>
              <a:path w="6954449" h="4758816">
                <a:moveTo>
                  <a:pt x="0" y="0"/>
                </a:moveTo>
                <a:lnTo>
                  <a:pt x="6954449" y="0"/>
                </a:lnTo>
                <a:lnTo>
                  <a:pt x="6954449" y="4758816"/>
                </a:lnTo>
                <a:lnTo>
                  <a:pt x="0" y="4758816"/>
                </a:lnTo>
                <a:lnTo>
                  <a:pt x="0" y="0"/>
                </a:lnTo>
                <a:close/>
              </a:path>
            </a:pathLst>
          </a:custGeom>
          <a:blipFill>
            <a:blip r:embed="rId11"/>
            <a:stretch>
              <a:fillRect/>
            </a:stretch>
          </a:blipFill>
        </p:spPr>
        <p:txBody>
          <a:bodyPr/>
          <a:lstStyle/>
          <a:p>
            <a:endParaRPr lang="en-GB"/>
          </a:p>
        </p:txBody>
      </p:sp>
      <p:sp>
        <p:nvSpPr>
          <p:cNvPr id="14" name="TextBox 14"/>
          <p:cNvSpPr txBox="1"/>
          <p:nvPr/>
        </p:nvSpPr>
        <p:spPr>
          <a:xfrm>
            <a:off x="0" y="236610"/>
            <a:ext cx="9119336" cy="1819847"/>
          </a:xfrm>
          <a:prstGeom prst="rect">
            <a:avLst/>
          </a:prstGeom>
        </p:spPr>
        <p:txBody>
          <a:bodyPr lIns="0" tIns="0" rIns="0" bIns="0" rtlCol="0" anchor="t">
            <a:spAutoFit/>
          </a:bodyPr>
          <a:lstStyle/>
          <a:p>
            <a:pPr algn="ctr">
              <a:lnSpc>
                <a:spcPts val="7318"/>
              </a:lnSpc>
            </a:pPr>
            <a:r>
              <a:rPr lang="en-US" sz="5227" b="1">
                <a:solidFill>
                  <a:srgbClr val="FFFFFF"/>
                </a:solidFill>
                <a:latin typeface="Open Sans Bold"/>
                <a:ea typeface="Open Sans Bold"/>
                <a:cs typeface="Open Sans Bold"/>
                <a:sym typeface="Open Sans Bold"/>
              </a:rPr>
              <a:t>What can I do with my coins?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753208" y="4565356"/>
            <a:ext cx="9167914" cy="4515198"/>
          </a:xfrm>
          <a:custGeom>
            <a:avLst/>
            <a:gdLst/>
            <a:ahLst/>
            <a:cxnLst/>
            <a:rect l="l" t="t" r="r" b="b"/>
            <a:pathLst>
              <a:path w="9167914" h="4515198">
                <a:moveTo>
                  <a:pt x="0" y="0"/>
                </a:moveTo>
                <a:lnTo>
                  <a:pt x="9167914" y="0"/>
                </a:lnTo>
                <a:lnTo>
                  <a:pt x="9167914" y="4515198"/>
                </a:lnTo>
                <a:lnTo>
                  <a:pt x="0" y="4515198"/>
                </a:lnTo>
                <a:lnTo>
                  <a:pt x="0" y="0"/>
                </a:lnTo>
                <a:close/>
              </a:path>
            </a:pathLst>
          </a:custGeom>
          <a:blipFill>
            <a:blip r:embed="rId10"/>
            <a:stretch>
              <a:fillRect/>
            </a:stretch>
          </a:blipFill>
        </p:spPr>
        <p:txBody>
          <a:bodyPr/>
          <a:lstStyle/>
          <a:p>
            <a:endParaRPr lang="en-GB"/>
          </a:p>
        </p:txBody>
      </p:sp>
      <p:sp>
        <p:nvSpPr>
          <p:cNvPr id="13" name="Freeform 13"/>
          <p:cNvSpPr/>
          <p:nvPr/>
        </p:nvSpPr>
        <p:spPr>
          <a:xfrm>
            <a:off x="9263390" y="3056290"/>
            <a:ext cx="3500310" cy="3729588"/>
          </a:xfrm>
          <a:custGeom>
            <a:avLst/>
            <a:gdLst/>
            <a:ahLst/>
            <a:cxnLst/>
            <a:rect l="l" t="t" r="r" b="b"/>
            <a:pathLst>
              <a:path w="3500310" h="3729588">
                <a:moveTo>
                  <a:pt x="0" y="0"/>
                </a:moveTo>
                <a:lnTo>
                  <a:pt x="3500310" y="0"/>
                </a:lnTo>
                <a:lnTo>
                  <a:pt x="3500310" y="3729588"/>
                </a:lnTo>
                <a:lnTo>
                  <a:pt x="0" y="3729588"/>
                </a:lnTo>
                <a:lnTo>
                  <a:pt x="0" y="0"/>
                </a:lnTo>
                <a:close/>
              </a:path>
            </a:pathLst>
          </a:custGeom>
          <a:blipFill>
            <a:blip r:embed="rId11"/>
            <a:stretch>
              <a:fillRect/>
            </a:stretch>
          </a:blipFill>
        </p:spPr>
        <p:txBody>
          <a:bodyPr/>
          <a:lstStyle/>
          <a:p>
            <a:endParaRPr lang="en-GB"/>
          </a:p>
        </p:txBody>
      </p:sp>
      <p:sp>
        <p:nvSpPr>
          <p:cNvPr id="14" name="TextBox 14"/>
          <p:cNvSpPr txBox="1"/>
          <p:nvPr/>
        </p:nvSpPr>
        <p:spPr>
          <a:xfrm>
            <a:off x="290855" y="223358"/>
            <a:ext cx="8566578" cy="1778114"/>
          </a:xfrm>
          <a:prstGeom prst="rect">
            <a:avLst/>
          </a:prstGeom>
        </p:spPr>
        <p:txBody>
          <a:bodyPr lIns="0" tIns="0" rIns="0" bIns="0" rtlCol="0" anchor="t">
            <a:spAutoFit/>
          </a:bodyPr>
          <a:lstStyle/>
          <a:p>
            <a:pPr algn="ctr">
              <a:lnSpc>
                <a:spcPts val="7200"/>
              </a:lnSpc>
            </a:pPr>
            <a:r>
              <a:rPr lang="en-US" sz="5143" b="1">
                <a:solidFill>
                  <a:srgbClr val="FFFFFF"/>
                </a:solidFill>
                <a:latin typeface="Open Sans Bold"/>
                <a:ea typeface="Open Sans Bold"/>
                <a:cs typeface="Open Sans Bold"/>
                <a:sym typeface="Open Sans Bold"/>
              </a:rPr>
              <a:t>How do I know that I am doing well on Sumdog?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2641021" y="2870409"/>
            <a:ext cx="9847956" cy="7115148"/>
          </a:xfrm>
          <a:custGeom>
            <a:avLst/>
            <a:gdLst/>
            <a:ahLst/>
            <a:cxnLst/>
            <a:rect l="l" t="t" r="r" b="b"/>
            <a:pathLst>
              <a:path w="9847956" h="7115148">
                <a:moveTo>
                  <a:pt x="0" y="0"/>
                </a:moveTo>
                <a:lnTo>
                  <a:pt x="9847957" y="0"/>
                </a:lnTo>
                <a:lnTo>
                  <a:pt x="9847957" y="7115149"/>
                </a:lnTo>
                <a:lnTo>
                  <a:pt x="0" y="7115149"/>
                </a:lnTo>
                <a:lnTo>
                  <a:pt x="0" y="0"/>
                </a:lnTo>
                <a:close/>
              </a:path>
            </a:pathLst>
          </a:custGeom>
          <a:blipFill>
            <a:blip r:embed="rId10"/>
            <a:stretch>
              <a:fillRect/>
            </a:stretch>
          </a:blipFill>
        </p:spPr>
        <p:txBody>
          <a:bodyPr/>
          <a:lstStyle/>
          <a:p>
            <a:endParaRPr lang="en-GB"/>
          </a:p>
        </p:txBody>
      </p:sp>
      <p:sp>
        <p:nvSpPr>
          <p:cNvPr id="13" name="TextBox 13"/>
          <p:cNvSpPr txBox="1"/>
          <p:nvPr/>
        </p:nvSpPr>
        <p:spPr>
          <a:xfrm>
            <a:off x="1497986" y="522961"/>
            <a:ext cx="6012805" cy="921084"/>
          </a:xfrm>
          <a:prstGeom prst="rect">
            <a:avLst/>
          </a:prstGeom>
        </p:spPr>
        <p:txBody>
          <a:bodyPr lIns="0" tIns="0" rIns="0" bIns="0" rtlCol="0" anchor="t">
            <a:spAutoFit/>
          </a:bodyPr>
          <a:lstStyle/>
          <a:p>
            <a:pPr algn="ctr">
              <a:lnSpc>
                <a:spcPts val="7506"/>
              </a:lnSpc>
            </a:pPr>
            <a:r>
              <a:rPr lang="en-US" sz="5361" b="1">
                <a:solidFill>
                  <a:srgbClr val="FFFFFF"/>
                </a:solidFill>
                <a:latin typeface="Open Sans Bold"/>
                <a:ea typeface="Open Sans Bold"/>
                <a:cs typeface="Open Sans Bold"/>
                <a:sym typeface="Open Sans Bold"/>
              </a:rPr>
              <a:t>What are badges?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1452091" y="3320358"/>
            <a:ext cx="11301259" cy="6187439"/>
          </a:xfrm>
          <a:custGeom>
            <a:avLst/>
            <a:gdLst/>
            <a:ahLst/>
            <a:cxnLst/>
            <a:rect l="l" t="t" r="r" b="b"/>
            <a:pathLst>
              <a:path w="11301259" h="6187439">
                <a:moveTo>
                  <a:pt x="0" y="0"/>
                </a:moveTo>
                <a:lnTo>
                  <a:pt x="11301259" y="0"/>
                </a:lnTo>
                <a:lnTo>
                  <a:pt x="11301259" y="6187440"/>
                </a:lnTo>
                <a:lnTo>
                  <a:pt x="0" y="6187440"/>
                </a:lnTo>
                <a:lnTo>
                  <a:pt x="0" y="0"/>
                </a:lnTo>
                <a:close/>
              </a:path>
            </a:pathLst>
          </a:custGeom>
          <a:blipFill>
            <a:blip r:embed="rId10"/>
            <a:stretch>
              <a:fillRect/>
            </a:stretch>
          </a:blipFill>
        </p:spPr>
        <p:txBody>
          <a:bodyPr/>
          <a:lstStyle/>
          <a:p>
            <a:endParaRPr lang="en-GB"/>
          </a:p>
        </p:txBody>
      </p:sp>
      <p:sp>
        <p:nvSpPr>
          <p:cNvPr id="13" name="TextBox 13"/>
          <p:cNvSpPr txBox="1"/>
          <p:nvPr/>
        </p:nvSpPr>
        <p:spPr>
          <a:xfrm>
            <a:off x="2219282" y="522961"/>
            <a:ext cx="4570214" cy="921084"/>
          </a:xfrm>
          <a:prstGeom prst="rect">
            <a:avLst/>
          </a:prstGeom>
        </p:spPr>
        <p:txBody>
          <a:bodyPr lIns="0" tIns="0" rIns="0" bIns="0" rtlCol="0" anchor="t">
            <a:spAutoFit/>
          </a:bodyPr>
          <a:lstStyle/>
          <a:p>
            <a:pPr algn="ctr">
              <a:lnSpc>
                <a:spcPts val="7506"/>
              </a:lnSpc>
            </a:pPr>
            <a:r>
              <a:rPr lang="en-US" sz="5361" b="1">
                <a:solidFill>
                  <a:srgbClr val="FFFFFF"/>
                </a:solidFill>
                <a:latin typeface="Open Sans Bold"/>
                <a:ea typeface="Open Sans Bold"/>
                <a:cs typeface="Open Sans Bold"/>
                <a:sym typeface="Open Sans Bold"/>
              </a:rPr>
              <a:t>Weekly items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7831576" y="4189941"/>
            <a:ext cx="7223159" cy="4359352"/>
          </a:xfrm>
          <a:custGeom>
            <a:avLst/>
            <a:gdLst/>
            <a:ahLst/>
            <a:cxnLst/>
            <a:rect l="l" t="t" r="r" b="b"/>
            <a:pathLst>
              <a:path w="7223159" h="4359352">
                <a:moveTo>
                  <a:pt x="0" y="0"/>
                </a:moveTo>
                <a:lnTo>
                  <a:pt x="7223159" y="0"/>
                </a:lnTo>
                <a:lnTo>
                  <a:pt x="7223159" y="4359352"/>
                </a:lnTo>
                <a:lnTo>
                  <a:pt x="0" y="4359352"/>
                </a:lnTo>
                <a:lnTo>
                  <a:pt x="0" y="0"/>
                </a:lnTo>
                <a:close/>
              </a:path>
            </a:pathLst>
          </a:custGeom>
          <a:blipFill>
            <a:blip r:embed="rId10"/>
            <a:stretch>
              <a:fillRect/>
            </a:stretch>
          </a:blipFill>
        </p:spPr>
        <p:txBody>
          <a:bodyPr/>
          <a:lstStyle/>
          <a:p>
            <a:endParaRPr lang="en-GB"/>
          </a:p>
        </p:txBody>
      </p:sp>
      <p:grpSp>
        <p:nvGrpSpPr>
          <p:cNvPr id="13" name="Group 13"/>
          <p:cNvGrpSpPr/>
          <p:nvPr/>
        </p:nvGrpSpPr>
        <p:grpSpPr>
          <a:xfrm>
            <a:off x="344878" y="3076870"/>
            <a:ext cx="6849360" cy="6908687"/>
            <a:chOff x="0" y="0"/>
            <a:chExt cx="1803947" cy="1819572"/>
          </a:xfrm>
        </p:grpSpPr>
        <p:sp>
          <p:nvSpPr>
            <p:cNvPr id="14" name="Freeform 14"/>
            <p:cNvSpPr/>
            <p:nvPr/>
          </p:nvSpPr>
          <p:spPr>
            <a:xfrm>
              <a:off x="0" y="0"/>
              <a:ext cx="1803947" cy="1819572"/>
            </a:xfrm>
            <a:custGeom>
              <a:avLst/>
              <a:gdLst/>
              <a:ahLst/>
              <a:cxnLst/>
              <a:rect l="l" t="t" r="r" b="b"/>
              <a:pathLst>
                <a:path w="1803947" h="1819572">
                  <a:moveTo>
                    <a:pt x="57646" y="0"/>
                  </a:moveTo>
                  <a:lnTo>
                    <a:pt x="1746301" y="0"/>
                  </a:lnTo>
                  <a:cubicBezTo>
                    <a:pt x="1778138" y="0"/>
                    <a:pt x="1803947" y="25809"/>
                    <a:pt x="1803947" y="57646"/>
                  </a:cubicBezTo>
                  <a:lnTo>
                    <a:pt x="1803947" y="1761926"/>
                  </a:lnTo>
                  <a:cubicBezTo>
                    <a:pt x="1803947" y="1793763"/>
                    <a:pt x="1778138" y="1819572"/>
                    <a:pt x="1746301" y="1819572"/>
                  </a:cubicBezTo>
                  <a:lnTo>
                    <a:pt x="57646" y="1819572"/>
                  </a:lnTo>
                  <a:cubicBezTo>
                    <a:pt x="42357" y="1819572"/>
                    <a:pt x="27695" y="1813499"/>
                    <a:pt x="16884" y="1802688"/>
                  </a:cubicBezTo>
                  <a:cubicBezTo>
                    <a:pt x="6073" y="1791877"/>
                    <a:pt x="0" y="1777215"/>
                    <a:pt x="0" y="1761926"/>
                  </a:cubicBezTo>
                  <a:lnTo>
                    <a:pt x="0" y="57646"/>
                  </a:lnTo>
                  <a:cubicBezTo>
                    <a:pt x="0" y="25809"/>
                    <a:pt x="25809" y="0"/>
                    <a:pt x="57646" y="0"/>
                  </a:cubicBezTo>
                  <a:close/>
                </a:path>
              </a:pathLst>
            </a:custGeom>
            <a:solidFill>
              <a:srgbClr val="153C66"/>
            </a:solidFill>
          </p:spPr>
          <p:txBody>
            <a:bodyPr/>
            <a:lstStyle/>
            <a:p>
              <a:endParaRPr lang="en-GB"/>
            </a:p>
          </p:txBody>
        </p:sp>
        <p:sp>
          <p:nvSpPr>
            <p:cNvPr id="15" name="TextBox 15"/>
            <p:cNvSpPr txBox="1"/>
            <p:nvPr/>
          </p:nvSpPr>
          <p:spPr>
            <a:xfrm>
              <a:off x="0" y="-133350"/>
              <a:ext cx="1803947" cy="1952922"/>
            </a:xfrm>
            <a:prstGeom prst="rect">
              <a:avLst/>
            </a:prstGeom>
          </p:spPr>
          <p:txBody>
            <a:bodyPr lIns="50800" tIns="50800" rIns="50800" bIns="50800" rtlCol="0" anchor="ctr"/>
            <a:lstStyle/>
            <a:p>
              <a:pPr algn="ctr">
                <a:lnSpc>
                  <a:spcPts val="4140"/>
                </a:lnSpc>
              </a:pPr>
              <a:endParaRPr/>
            </a:p>
          </p:txBody>
        </p:sp>
      </p:grpSp>
      <p:sp>
        <p:nvSpPr>
          <p:cNvPr id="16" name="TextBox 16"/>
          <p:cNvSpPr txBox="1"/>
          <p:nvPr/>
        </p:nvSpPr>
        <p:spPr>
          <a:xfrm>
            <a:off x="2690472" y="522961"/>
            <a:ext cx="3627834" cy="921084"/>
          </a:xfrm>
          <a:prstGeom prst="rect">
            <a:avLst/>
          </a:prstGeom>
        </p:spPr>
        <p:txBody>
          <a:bodyPr lIns="0" tIns="0" rIns="0" bIns="0" rtlCol="0" anchor="t">
            <a:spAutoFit/>
          </a:bodyPr>
          <a:lstStyle/>
          <a:p>
            <a:pPr algn="ctr">
              <a:lnSpc>
                <a:spcPts val="7506"/>
              </a:lnSpc>
            </a:pPr>
            <a:r>
              <a:rPr lang="en-US" sz="5361" b="1">
                <a:solidFill>
                  <a:srgbClr val="FFFFFF"/>
                </a:solidFill>
                <a:latin typeface="Open Sans Bold"/>
                <a:ea typeface="Open Sans Bold"/>
                <a:cs typeface="Open Sans Bold"/>
                <a:sym typeface="Open Sans Bold"/>
              </a:rPr>
              <a:t>Next steps</a:t>
            </a:r>
          </a:p>
        </p:txBody>
      </p:sp>
      <p:sp>
        <p:nvSpPr>
          <p:cNvPr id="17" name="TextBox 17"/>
          <p:cNvSpPr txBox="1"/>
          <p:nvPr/>
        </p:nvSpPr>
        <p:spPr>
          <a:xfrm>
            <a:off x="846973" y="3228838"/>
            <a:ext cx="5845169" cy="6404727"/>
          </a:xfrm>
          <a:prstGeom prst="rect">
            <a:avLst/>
          </a:prstGeom>
        </p:spPr>
        <p:txBody>
          <a:bodyPr lIns="0" tIns="0" rIns="0" bIns="0" rtlCol="0" anchor="t">
            <a:spAutoFit/>
          </a:bodyPr>
          <a:lstStyle/>
          <a:p>
            <a:pPr algn="l">
              <a:lnSpc>
                <a:spcPts val="6432"/>
              </a:lnSpc>
              <a:spcBef>
                <a:spcPct val="0"/>
              </a:spcBef>
            </a:pPr>
            <a:r>
              <a:rPr lang="en-US" sz="3573" b="1" spc="271">
                <a:solidFill>
                  <a:srgbClr val="FFFFFF"/>
                </a:solidFill>
                <a:latin typeface="Open Sans Bold"/>
                <a:ea typeface="Open Sans Bold"/>
                <a:cs typeface="Open Sans Bold"/>
                <a:sym typeface="Open Sans Bold"/>
              </a:rPr>
              <a:t>Make sure you have your login details - ask your teacher if you don’t have them.</a:t>
            </a:r>
          </a:p>
          <a:p>
            <a:pPr algn="l">
              <a:lnSpc>
                <a:spcPts val="6432"/>
              </a:lnSpc>
              <a:spcBef>
                <a:spcPct val="0"/>
              </a:spcBef>
            </a:pPr>
            <a:endParaRPr lang="en-US" sz="3573" b="1" spc="271">
              <a:solidFill>
                <a:srgbClr val="FFFFFF"/>
              </a:solidFill>
              <a:latin typeface="Open Sans Bold"/>
              <a:ea typeface="Open Sans Bold"/>
              <a:cs typeface="Open Sans Bold"/>
              <a:sym typeface="Open Sans Bold"/>
            </a:endParaRPr>
          </a:p>
          <a:p>
            <a:pPr algn="l">
              <a:lnSpc>
                <a:spcPts val="6432"/>
              </a:lnSpc>
              <a:spcBef>
                <a:spcPct val="0"/>
              </a:spcBef>
            </a:pPr>
            <a:r>
              <a:rPr lang="en-US" sz="3573" b="1" spc="271">
                <a:solidFill>
                  <a:srgbClr val="FFFFFF"/>
                </a:solidFill>
                <a:latin typeface="Open Sans Bold"/>
                <a:ea typeface="Open Sans Bold"/>
                <a:cs typeface="Open Sans Bold"/>
                <a:sym typeface="Open Sans Bold"/>
              </a:rPr>
              <a:t>You can log in on any device, in school or at home.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3547" y="8496063"/>
            <a:ext cx="19381915" cy="1790937"/>
          </a:xfrm>
          <a:custGeom>
            <a:avLst/>
            <a:gdLst/>
            <a:ahLst/>
            <a:cxnLst/>
            <a:rect l="l" t="t" r="r" b="b"/>
            <a:pathLst>
              <a:path w="19381915" h="1790937">
                <a:moveTo>
                  <a:pt x="0" y="0"/>
                </a:moveTo>
                <a:lnTo>
                  <a:pt x="19381915" y="0"/>
                </a:lnTo>
                <a:lnTo>
                  <a:pt x="19381915" y="1790937"/>
                </a:lnTo>
                <a:lnTo>
                  <a:pt x="0" y="17909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3228142" y="5303737"/>
            <a:ext cx="5059858" cy="5341501"/>
          </a:xfrm>
          <a:custGeom>
            <a:avLst/>
            <a:gdLst/>
            <a:ahLst/>
            <a:cxnLst/>
            <a:rect l="l" t="t" r="r" b="b"/>
            <a:pathLst>
              <a:path w="5059858" h="5341501">
                <a:moveTo>
                  <a:pt x="0" y="0"/>
                </a:moveTo>
                <a:lnTo>
                  <a:pt x="5059858" y="0"/>
                </a:lnTo>
                <a:lnTo>
                  <a:pt x="5059858" y="5341501"/>
                </a:lnTo>
                <a:lnTo>
                  <a:pt x="0" y="53415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36868" y="2096763"/>
            <a:ext cx="4290431" cy="4999443"/>
          </a:xfrm>
          <a:custGeom>
            <a:avLst/>
            <a:gdLst/>
            <a:ahLst/>
            <a:cxnLst/>
            <a:rect l="l" t="t" r="r" b="b"/>
            <a:pathLst>
              <a:path w="4290431" h="4999443">
                <a:moveTo>
                  <a:pt x="0" y="0"/>
                </a:moveTo>
                <a:lnTo>
                  <a:pt x="4290431" y="0"/>
                </a:lnTo>
                <a:lnTo>
                  <a:pt x="4290431" y="4999443"/>
                </a:lnTo>
                <a:lnTo>
                  <a:pt x="0" y="4999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5" name="Group 5"/>
          <p:cNvGrpSpPr/>
          <p:nvPr/>
        </p:nvGrpSpPr>
        <p:grpSpPr>
          <a:xfrm>
            <a:off x="14020118" y="-1065877"/>
            <a:ext cx="4708766" cy="47087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4854333" y="461422"/>
            <a:ext cx="3040337" cy="2210992"/>
          </a:xfrm>
          <a:custGeom>
            <a:avLst/>
            <a:gdLst/>
            <a:ahLst/>
            <a:cxnLst/>
            <a:rect l="l" t="t" r="r" b="b"/>
            <a:pathLst>
              <a:path w="3040337" h="2210992">
                <a:moveTo>
                  <a:pt x="0" y="0"/>
                </a:moveTo>
                <a:lnTo>
                  <a:pt x="3040337" y="0"/>
                </a:lnTo>
                <a:lnTo>
                  <a:pt x="3040337" y="2210992"/>
                </a:lnTo>
                <a:lnTo>
                  <a:pt x="0" y="2210992"/>
                </a:lnTo>
                <a:lnTo>
                  <a:pt x="0" y="0"/>
                </a:lnTo>
                <a:close/>
              </a:path>
            </a:pathLst>
          </a:custGeom>
          <a:blipFill>
            <a:blip r:embed="rId8"/>
            <a:stretch>
              <a:fillRect/>
            </a:stretch>
          </a:blipFill>
        </p:spPr>
        <p:txBody>
          <a:bodyPr/>
          <a:lstStyle/>
          <a:p>
            <a:endParaRPr lang="en-GB"/>
          </a:p>
        </p:txBody>
      </p:sp>
      <p:grpSp>
        <p:nvGrpSpPr>
          <p:cNvPr id="9" name="Group 9"/>
          <p:cNvGrpSpPr/>
          <p:nvPr/>
        </p:nvGrpSpPr>
        <p:grpSpPr>
          <a:xfrm>
            <a:off x="4141240" y="2173057"/>
            <a:ext cx="9347141" cy="4846855"/>
            <a:chOff x="0" y="0"/>
            <a:chExt cx="2461799" cy="1276538"/>
          </a:xfrm>
        </p:grpSpPr>
        <p:sp>
          <p:nvSpPr>
            <p:cNvPr id="10" name="Freeform 10"/>
            <p:cNvSpPr/>
            <p:nvPr/>
          </p:nvSpPr>
          <p:spPr>
            <a:xfrm>
              <a:off x="0" y="0"/>
              <a:ext cx="2461799" cy="1276538"/>
            </a:xfrm>
            <a:custGeom>
              <a:avLst/>
              <a:gdLst/>
              <a:ahLst/>
              <a:cxnLst/>
              <a:rect l="l" t="t" r="r" b="b"/>
              <a:pathLst>
                <a:path w="2461799" h="1276538">
                  <a:moveTo>
                    <a:pt x="42242" y="0"/>
                  </a:moveTo>
                  <a:lnTo>
                    <a:pt x="2419557" y="0"/>
                  </a:lnTo>
                  <a:cubicBezTo>
                    <a:pt x="2430760" y="0"/>
                    <a:pt x="2441504" y="4450"/>
                    <a:pt x="2449426" y="12372"/>
                  </a:cubicBezTo>
                  <a:cubicBezTo>
                    <a:pt x="2457348" y="20294"/>
                    <a:pt x="2461799" y="31038"/>
                    <a:pt x="2461799" y="42242"/>
                  </a:cubicBezTo>
                  <a:lnTo>
                    <a:pt x="2461799" y="1234296"/>
                  </a:lnTo>
                  <a:cubicBezTo>
                    <a:pt x="2461799" y="1245500"/>
                    <a:pt x="2457348" y="1256244"/>
                    <a:pt x="2449426" y="1264166"/>
                  </a:cubicBezTo>
                  <a:cubicBezTo>
                    <a:pt x="2441504" y="1272088"/>
                    <a:pt x="2430760" y="1276538"/>
                    <a:pt x="2419557" y="1276538"/>
                  </a:cubicBezTo>
                  <a:lnTo>
                    <a:pt x="42242" y="1276538"/>
                  </a:lnTo>
                  <a:cubicBezTo>
                    <a:pt x="18912" y="1276538"/>
                    <a:pt x="0" y="1257626"/>
                    <a:pt x="0" y="1234296"/>
                  </a:cubicBezTo>
                  <a:lnTo>
                    <a:pt x="0" y="42242"/>
                  </a:lnTo>
                  <a:cubicBezTo>
                    <a:pt x="0" y="31038"/>
                    <a:pt x="4450" y="20294"/>
                    <a:pt x="12372" y="12372"/>
                  </a:cubicBezTo>
                  <a:cubicBezTo>
                    <a:pt x="20294" y="4450"/>
                    <a:pt x="31038" y="0"/>
                    <a:pt x="42242" y="0"/>
                  </a:cubicBezTo>
                  <a:close/>
                </a:path>
              </a:pathLst>
            </a:custGeom>
            <a:solidFill>
              <a:srgbClr val="153C66"/>
            </a:solidFill>
          </p:spPr>
          <p:txBody>
            <a:bodyPr/>
            <a:lstStyle/>
            <a:p>
              <a:endParaRPr lang="en-GB"/>
            </a:p>
          </p:txBody>
        </p:sp>
        <p:sp>
          <p:nvSpPr>
            <p:cNvPr id="11" name="TextBox 11"/>
            <p:cNvSpPr txBox="1"/>
            <p:nvPr/>
          </p:nvSpPr>
          <p:spPr>
            <a:xfrm>
              <a:off x="0" y="-133350"/>
              <a:ext cx="2461799" cy="1409888"/>
            </a:xfrm>
            <a:prstGeom prst="rect">
              <a:avLst/>
            </a:prstGeom>
          </p:spPr>
          <p:txBody>
            <a:bodyPr lIns="50800" tIns="50800" rIns="50800" bIns="50800" rtlCol="0" anchor="ctr"/>
            <a:lstStyle/>
            <a:p>
              <a:pPr algn="ctr">
                <a:lnSpc>
                  <a:spcPts val="4140"/>
                </a:lnSpc>
              </a:pPr>
              <a:endParaRPr/>
            </a:p>
          </p:txBody>
        </p:sp>
      </p:grpSp>
      <p:sp>
        <p:nvSpPr>
          <p:cNvPr id="12" name="TextBox 12"/>
          <p:cNvSpPr txBox="1"/>
          <p:nvPr/>
        </p:nvSpPr>
        <p:spPr>
          <a:xfrm>
            <a:off x="4464009" y="3335889"/>
            <a:ext cx="8701603" cy="3491397"/>
          </a:xfrm>
          <a:prstGeom prst="rect">
            <a:avLst/>
          </a:prstGeom>
        </p:spPr>
        <p:txBody>
          <a:bodyPr lIns="0" tIns="0" rIns="0" bIns="0" rtlCol="0" anchor="t">
            <a:spAutoFit/>
          </a:bodyPr>
          <a:lstStyle/>
          <a:p>
            <a:pPr algn="ctr">
              <a:lnSpc>
                <a:spcPts val="9293"/>
              </a:lnSpc>
            </a:pPr>
            <a:r>
              <a:rPr lang="en-US" sz="6638" b="1">
                <a:solidFill>
                  <a:srgbClr val="FFFFFF"/>
                </a:solidFill>
                <a:latin typeface="Open Sans Bold"/>
                <a:ea typeface="Open Sans Bold"/>
                <a:cs typeface="Open Sans Bold"/>
                <a:sym typeface="Open Sans Bold"/>
              </a:rPr>
              <a:t>Who is ready for fun maths practice?</a:t>
            </a:r>
          </a:p>
          <a:p>
            <a:pPr algn="ctr">
              <a:lnSpc>
                <a:spcPts val="9293"/>
              </a:lnSpc>
            </a:pPr>
            <a:endParaRPr lang="en-US" sz="6638" b="1">
              <a:solidFill>
                <a:srgbClr val="FFFFFF"/>
              </a:solidFill>
              <a:latin typeface="Open Sans Bold"/>
              <a:ea typeface="Open Sans Bold"/>
              <a:cs typeface="Open Sans Bold"/>
              <a:sym typeface="Open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2"/>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2" name="Group 12"/>
          <p:cNvGrpSpPr/>
          <p:nvPr/>
        </p:nvGrpSpPr>
        <p:grpSpPr>
          <a:xfrm>
            <a:off x="467343" y="3202438"/>
            <a:ext cx="13709969" cy="6163042"/>
            <a:chOff x="0" y="0"/>
            <a:chExt cx="3610856" cy="1623188"/>
          </a:xfrm>
        </p:grpSpPr>
        <p:sp>
          <p:nvSpPr>
            <p:cNvPr id="13" name="Freeform 13"/>
            <p:cNvSpPr/>
            <p:nvPr/>
          </p:nvSpPr>
          <p:spPr>
            <a:xfrm>
              <a:off x="0" y="0"/>
              <a:ext cx="3610856" cy="1623188"/>
            </a:xfrm>
            <a:custGeom>
              <a:avLst/>
              <a:gdLst/>
              <a:ahLst/>
              <a:cxnLst/>
              <a:rect l="l" t="t" r="r" b="b"/>
              <a:pathLst>
                <a:path w="3610856" h="1623188">
                  <a:moveTo>
                    <a:pt x="28799" y="0"/>
                  </a:moveTo>
                  <a:lnTo>
                    <a:pt x="3582057" y="0"/>
                  </a:lnTo>
                  <a:cubicBezTo>
                    <a:pt x="3597963" y="0"/>
                    <a:pt x="3610856" y="12894"/>
                    <a:pt x="3610856" y="28799"/>
                  </a:cubicBezTo>
                  <a:lnTo>
                    <a:pt x="3610856" y="1594389"/>
                  </a:lnTo>
                  <a:cubicBezTo>
                    <a:pt x="3610856" y="1602027"/>
                    <a:pt x="3607822" y="1609352"/>
                    <a:pt x="3602421" y="1614753"/>
                  </a:cubicBezTo>
                  <a:cubicBezTo>
                    <a:pt x="3597020" y="1620154"/>
                    <a:pt x="3589695" y="1623188"/>
                    <a:pt x="3582057" y="1623188"/>
                  </a:cubicBezTo>
                  <a:lnTo>
                    <a:pt x="28799" y="1623188"/>
                  </a:lnTo>
                  <a:cubicBezTo>
                    <a:pt x="21161" y="1623188"/>
                    <a:pt x="13836" y="1620154"/>
                    <a:pt x="8435" y="1614753"/>
                  </a:cubicBezTo>
                  <a:cubicBezTo>
                    <a:pt x="3034" y="1609352"/>
                    <a:pt x="0" y="1602027"/>
                    <a:pt x="0" y="1594389"/>
                  </a:cubicBezTo>
                  <a:lnTo>
                    <a:pt x="0" y="28799"/>
                  </a:lnTo>
                  <a:cubicBezTo>
                    <a:pt x="0" y="21161"/>
                    <a:pt x="3034" y="13836"/>
                    <a:pt x="8435" y="8435"/>
                  </a:cubicBezTo>
                  <a:cubicBezTo>
                    <a:pt x="13836" y="3034"/>
                    <a:pt x="21161" y="0"/>
                    <a:pt x="28799" y="0"/>
                  </a:cubicBezTo>
                  <a:close/>
                </a:path>
              </a:pathLst>
            </a:custGeom>
            <a:solidFill>
              <a:srgbClr val="153C66"/>
            </a:solidFill>
          </p:spPr>
          <p:txBody>
            <a:bodyPr/>
            <a:lstStyle/>
            <a:p>
              <a:endParaRPr lang="en-GB"/>
            </a:p>
          </p:txBody>
        </p:sp>
        <p:sp>
          <p:nvSpPr>
            <p:cNvPr id="14" name="TextBox 14"/>
            <p:cNvSpPr txBox="1"/>
            <p:nvPr/>
          </p:nvSpPr>
          <p:spPr>
            <a:xfrm>
              <a:off x="0" y="-133350"/>
              <a:ext cx="3610856" cy="1756538"/>
            </a:xfrm>
            <a:prstGeom prst="rect">
              <a:avLst/>
            </a:prstGeom>
          </p:spPr>
          <p:txBody>
            <a:bodyPr lIns="50800" tIns="50800" rIns="50800" bIns="50800" rtlCol="0" anchor="ctr"/>
            <a:lstStyle/>
            <a:p>
              <a:pPr algn="ctr">
                <a:lnSpc>
                  <a:spcPts val="4140"/>
                </a:lnSpc>
              </a:pPr>
              <a:endParaRPr/>
            </a:p>
          </p:txBody>
        </p:sp>
      </p:grpSp>
      <p:sp>
        <p:nvSpPr>
          <p:cNvPr id="15" name="TextBox 15"/>
          <p:cNvSpPr txBox="1"/>
          <p:nvPr/>
        </p:nvSpPr>
        <p:spPr>
          <a:xfrm>
            <a:off x="1403364" y="611158"/>
            <a:ext cx="5791200" cy="920478"/>
          </a:xfrm>
          <a:prstGeom prst="rect">
            <a:avLst/>
          </a:prstGeom>
        </p:spPr>
        <p:txBody>
          <a:bodyPr lIns="0" tIns="0" rIns="0" bIns="0" rtlCol="0" anchor="t">
            <a:spAutoFit/>
          </a:bodyPr>
          <a:lstStyle/>
          <a:p>
            <a:pPr algn="ctr">
              <a:lnSpc>
                <a:spcPts val="7539"/>
              </a:lnSpc>
            </a:pPr>
            <a:r>
              <a:rPr lang="en-US" sz="5385" b="1">
                <a:solidFill>
                  <a:srgbClr val="FFFFFF"/>
                </a:solidFill>
                <a:latin typeface="Open Sans Bold"/>
                <a:ea typeface="Open Sans Bold"/>
                <a:cs typeface="Open Sans Bold"/>
                <a:sym typeface="Open Sans Bold"/>
              </a:rPr>
              <a:t>What is Sumdog?</a:t>
            </a:r>
          </a:p>
        </p:txBody>
      </p:sp>
      <p:sp>
        <p:nvSpPr>
          <p:cNvPr id="16" name="TextBox 16"/>
          <p:cNvSpPr txBox="1"/>
          <p:nvPr/>
        </p:nvSpPr>
        <p:spPr>
          <a:xfrm>
            <a:off x="965846" y="3559882"/>
            <a:ext cx="12712963" cy="4956812"/>
          </a:xfrm>
          <a:prstGeom prst="rect">
            <a:avLst/>
          </a:prstGeom>
        </p:spPr>
        <p:txBody>
          <a:bodyPr lIns="0" tIns="0" rIns="0" bIns="0" rtlCol="0" anchor="t">
            <a:spAutoFit/>
          </a:bodyPr>
          <a:lstStyle/>
          <a:p>
            <a:pPr algn="l">
              <a:lnSpc>
                <a:spcPts val="6659"/>
              </a:lnSpc>
              <a:spcBef>
                <a:spcPct val="0"/>
              </a:spcBef>
            </a:pPr>
            <a:r>
              <a:rPr lang="en-US" sz="3699" spc="281">
                <a:solidFill>
                  <a:srgbClr val="FFFFFF"/>
                </a:solidFill>
                <a:latin typeface="Open Sans"/>
                <a:ea typeface="Open Sans"/>
                <a:cs typeface="Open Sans"/>
                <a:sym typeface="Open Sans"/>
              </a:rPr>
              <a:t>Sumdog is an online tool to help us practise maths and spelling. </a:t>
            </a:r>
          </a:p>
          <a:p>
            <a:pPr algn="l">
              <a:lnSpc>
                <a:spcPts val="6659"/>
              </a:lnSpc>
              <a:spcBef>
                <a:spcPct val="0"/>
              </a:spcBef>
            </a:pPr>
            <a:endParaRPr lang="en-US" sz="3699" spc="281">
              <a:solidFill>
                <a:srgbClr val="FFFFFF"/>
              </a:solidFill>
              <a:latin typeface="Open Sans"/>
              <a:ea typeface="Open Sans"/>
              <a:cs typeface="Open Sans"/>
              <a:sym typeface="Open Sans"/>
            </a:endParaRPr>
          </a:p>
          <a:p>
            <a:pPr algn="l">
              <a:lnSpc>
                <a:spcPts val="6659"/>
              </a:lnSpc>
              <a:spcBef>
                <a:spcPct val="0"/>
              </a:spcBef>
            </a:pPr>
            <a:r>
              <a:rPr lang="en-US" sz="3699" spc="281">
                <a:solidFill>
                  <a:srgbClr val="FFFFFF"/>
                </a:solidFill>
                <a:latin typeface="Open Sans"/>
                <a:ea typeface="Open Sans"/>
                <a:cs typeface="Open Sans"/>
                <a:sym typeface="Open Sans"/>
              </a:rPr>
              <a:t>We will be using it: </a:t>
            </a:r>
          </a:p>
          <a:p>
            <a:pPr algn="l">
              <a:lnSpc>
                <a:spcPts val="6659"/>
              </a:lnSpc>
              <a:spcBef>
                <a:spcPct val="0"/>
              </a:spcBef>
            </a:pPr>
            <a:r>
              <a:rPr lang="en-US" sz="3699" spc="281">
                <a:solidFill>
                  <a:srgbClr val="FFFFFF"/>
                </a:solidFill>
                <a:latin typeface="Open Sans"/>
                <a:ea typeface="Open Sans"/>
                <a:cs typeface="Open Sans"/>
                <a:sym typeface="Open Sans"/>
              </a:rPr>
              <a:t>•In class</a:t>
            </a:r>
          </a:p>
          <a:p>
            <a:pPr algn="l">
              <a:lnSpc>
                <a:spcPts val="6659"/>
              </a:lnSpc>
              <a:spcBef>
                <a:spcPct val="0"/>
              </a:spcBef>
            </a:pPr>
            <a:r>
              <a:rPr lang="en-US" sz="3699" spc="281">
                <a:solidFill>
                  <a:srgbClr val="FFFFFF"/>
                </a:solidFill>
                <a:latin typeface="Open Sans"/>
                <a:ea typeface="Open Sans"/>
                <a:cs typeface="Open Sans"/>
                <a:sym typeface="Open Sans"/>
              </a:rPr>
              <a:t>•Homework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697179" y="2954405"/>
            <a:ext cx="13447567" cy="6908687"/>
          </a:xfrm>
          <a:custGeom>
            <a:avLst/>
            <a:gdLst/>
            <a:ahLst/>
            <a:cxnLst/>
            <a:rect l="l" t="t" r="r" b="b"/>
            <a:pathLst>
              <a:path w="13447567" h="6908687">
                <a:moveTo>
                  <a:pt x="0" y="0"/>
                </a:moveTo>
                <a:lnTo>
                  <a:pt x="13447567" y="0"/>
                </a:lnTo>
                <a:lnTo>
                  <a:pt x="13447567" y="6908687"/>
                </a:lnTo>
                <a:lnTo>
                  <a:pt x="0" y="6908687"/>
                </a:lnTo>
                <a:lnTo>
                  <a:pt x="0" y="0"/>
                </a:lnTo>
                <a:close/>
              </a:path>
            </a:pathLst>
          </a:custGeom>
          <a:blipFill>
            <a:blip r:embed="rId10"/>
            <a:stretch>
              <a:fillRect/>
            </a:stretch>
          </a:blipFill>
        </p:spPr>
        <p:txBody>
          <a:bodyPr/>
          <a:lstStyle/>
          <a:p>
            <a:endParaRPr lang="en-GB"/>
          </a:p>
        </p:txBody>
      </p:sp>
      <p:sp>
        <p:nvSpPr>
          <p:cNvPr id="13" name="TextBox 13"/>
          <p:cNvSpPr txBox="1"/>
          <p:nvPr/>
        </p:nvSpPr>
        <p:spPr>
          <a:xfrm>
            <a:off x="1448683" y="648380"/>
            <a:ext cx="5700564" cy="921084"/>
          </a:xfrm>
          <a:prstGeom prst="rect">
            <a:avLst/>
          </a:prstGeom>
        </p:spPr>
        <p:txBody>
          <a:bodyPr lIns="0" tIns="0" rIns="0" bIns="0" rtlCol="0" anchor="t">
            <a:spAutoFit/>
          </a:bodyPr>
          <a:lstStyle/>
          <a:p>
            <a:pPr algn="ctr">
              <a:lnSpc>
                <a:spcPts val="7506"/>
              </a:lnSpc>
            </a:pPr>
            <a:r>
              <a:rPr lang="en-US" sz="5361" b="1">
                <a:solidFill>
                  <a:srgbClr val="FFFFFF"/>
                </a:solidFill>
                <a:latin typeface="Open Sans Bold"/>
                <a:ea typeface="Open Sans Bold"/>
                <a:cs typeface="Open Sans Bold"/>
                <a:sym typeface="Open Sans Bold"/>
              </a:rPr>
              <a:t>Variety of games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1028700" y="3341417"/>
            <a:ext cx="13096545" cy="6057152"/>
          </a:xfrm>
          <a:custGeom>
            <a:avLst/>
            <a:gdLst/>
            <a:ahLst/>
            <a:cxnLst/>
            <a:rect l="l" t="t" r="r" b="b"/>
            <a:pathLst>
              <a:path w="13096545" h="6057152">
                <a:moveTo>
                  <a:pt x="0" y="0"/>
                </a:moveTo>
                <a:lnTo>
                  <a:pt x="13096545" y="0"/>
                </a:lnTo>
                <a:lnTo>
                  <a:pt x="13096545" y="6057152"/>
                </a:lnTo>
                <a:lnTo>
                  <a:pt x="0" y="6057152"/>
                </a:lnTo>
                <a:lnTo>
                  <a:pt x="0" y="0"/>
                </a:lnTo>
                <a:close/>
              </a:path>
            </a:pathLst>
          </a:custGeom>
          <a:blipFill>
            <a:blip r:embed="rId10"/>
            <a:stretch>
              <a:fillRect/>
            </a:stretch>
          </a:blipFill>
        </p:spPr>
        <p:txBody>
          <a:bodyPr/>
          <a:lstStyle/>
          <a:p>
            <a:endParaRPr lang="en-GB"/>
          </a:p>
        </p:txBody>
      </p:sp>
      <p:sp>
        <p:nvSpPr>
          <p:cNvPr id="13" name="TextBox 13"/>
          <p:cNvSpPr txBox="1"/>
          <p:nvPr/>
        </p:nvSpPr>
        <p:spPr>
          <a:xfrm>
            <a:off x="0" y="728312"/>
            <a:ext cx="9263390" cy="1831733"/>
          </a:xfrm>
          <a:prstGeom prst="rect">
            <a:avLst/>
          </a:prstGeom>
        </p:spPr>
        <p:txBody>
          <a:bodyPr lIns="0" tIns="0" rIns="0" bIns="0" rtlCol="0" anchor="t">
            <a:spAutoFit/>
          </a:bodyPr>
          <a:lstStyle/>
          <a:p>
            <a:pPr algn="ctr">
              <a:lnSpc>
                <a:spcPts val="7430"/>
              </a:lnSpc>
            </a:pPr>
            <a:r>
              <a:rPr lang="en-US" sz="5307" b="1">
                <a:solidFill>
                  <a:srgbClr val="FFFFFF"/>
                </a:solidFill>
                <a:latin typeface="Open Sans Bold"/>
                <a:ea typeface="Open Sans Bold"/>
                <a:cs typeface="Open Sans Bold"/>
                <a:sym typeface="Open Sans Bold"/>
              </a:rPr>
              <a:t>Multiple choice questions</a:t>
            </a:r>
          </a:p>
          <a:p>
            <a:pPr algn="ctr">
              <a:lnSpc>
                <a:spcPts val="7430"/>
              </a:lnSpc>
            </a:pPr>
            <a:endParaRPr lang="en-US" sz="5307" b="1">
              <a:solidFill>
                <a:srgbClr val="FFFFFF"/>
              </a:solidFill>
              <a:latin typeface="Open Sans Bold"/>
              <a:ea typeface="Open Sans Bold"/>
              <a:cs typeface="Open Sans Bold"/>
              <a:sym typeface="Open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3446563" y="2777791"/>
            <a:ext cx="9085074" cy="7207766"/>
          </a:xfrm>
          <a:custGeom>
            <a:avLst/>
            <a:gdLst/>
            <a:ahLst/>
            <a:cxnLst/>
            <a:rect l="l" t="t" r="r" b="b"/>
            <a:pathLst>
              <a:path w="9085074" h="7207766">
                <a:moveTo>
                  <a:pt x="0" y="0"/>
                </a:moveTo>
                <a:lnTo>
                  <a:pt x="9085075" y="0"/>
                </a:lnTo>
                <a:lnTo>
                  <a:pt x="9085075" y="7207767"/>
                </a:lnTo>
                <a:lnTo>
                  <a:pt x="0" y="7207767"/>
                </a:lnTo>
                <a:lnTo>
                  <a:pt x="0" y="0"/>
                </a:lnTo>
                <a:close/>
              </a:path>
            </a:pathLst>
          </a:custGeom>
          <a:blipFill>
            <a:blip r:embed="rId10"/>
            <a:stretch>
              <a:fillRect/>
            </a:stretch>
          </a:blipFill>
        </p:spPr>
        <p:txBody>
          <a:bodyPr/>
          <a:lstStyle/>
          <a:p>
            <a:endParaRPr lang="en-GB"/>
          </a:p>
        </p:txBody>
      </p:sp>
      <p:sp>
        <p:nvSpPr>
          <p:cNvPr id="13" name="TextBox 13"/>
          <p:cNvSpPr txBox="1"/>
          <p:nvPr/>
        </p:nvSpPr>
        <p:spPr>
          <a:xfrm>
            <a:off x="0" y="728312"/>
            <a:ext cx="9263390" cy="1831733"/>
          </a:xfrm>
          <a:prstGeom prst="rect">
            <a:avLst/>
          </a:prstGeom>
        </p:spPr>
        <p:txBody>
          <a:bodyPr lIns="0" tIns="0" rIns="0" bIns="0" rtlCol="0" anchor="t">
            <a:spAutoFit/>
          </a:bodyPr>
          <a:lstStyle/>
          <a:p>
            <a:pPr algn="ctr">
              <a:lnSpc>
                <a:spcPts val="7430"/>
              </a:lnSpc>
            </a:pPr>
            <a:r>
              <a:rPr lang="en-US" sz="5307" b="1">
                <a:solidFill>
                  <a:srgbClr val="FFFFFF"/>
                </a:solidFill>
                <a:latin typeface="Open Sans Bold"/>
                <a:ea typeface="Open Sans Bold"/>
                <a:cs typeface="Open Sans Bold"/>
                <a:sym typeface="Open Sans Bold"/>
              </a:rPr>
              <a:t>Multiple choice questions</a:t>
            </a:r>
          </a:p>
          <a:p>
            <a:pPr algn="ctr">
              <a:lnSpc>
                <a:spcPts val="7430"/>
              </a:lnSpc>
            </a:pPr>
            <a:endParaRPr lang="en-US" sz="5307" b="1">
              <a:solidFill>
                <a:srgbClr val="FFFFFF"/>
              </a:solidFill>
              <a:latin typeface="Open Sans Bold"/>
              <a:ea typeface="Open Sans Bold"/>
              <a:cs typeface="Open Sans Bold"/>
              <a:sym typeface="Open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1151221" y="3076870"/>
            <a:ext cx="13262806" cy="6482196"/>
          </a:xfrm>
          <a:custGeom>
            <a:avLst/>
            <a:gdLst/>
            <a:ahLst/>
            <a:cxnLst/>
            <a:rect l="l" t="t" r="r" b="b"/>
            <a:pathLst>
              <a:path w="13262806" h="6482196">
                <a:moveTo>
                  <a:pt x="0" y="0"/>
                </a:moveTo>
                <a:lnTo>
                  <a:pt x="13262805" y="0"/>
                </a:lnTo>
                <a:lnTo>
                  <a:pt x="13262805" y="6482197"/>
                </a:lnTo>
                <a:lnTo>
                  <a:pt x="0" y="6482197"/>
                </a:lnTo>
                <a:lnTo>
                  <a:pt x="0" y="0"/>
                </a:lnTo>
                <a:close/>
              </a:path>
            </a:pathLst>
          </a:custGeom>
          <a:blipFill>
            <a:blip r:embed="rId10"/>
            <a:stretch>
              <a:fillRect/>
            </a:stretch>
          </a:blipFill>
        </p:spPr>
        <p:txBody>
          <a:bodyPr/>
          <a:lstStyle/>
          <a:p>
            <a:endParaRPr lang="en-GB"/>
          </a:p>
        </p:txBody>
      </p:sp>
      <p:sp>
        <p:nvSpPr>
          <p:cNvPr id="13" name="TextBox 13"/>
          <p:cNvSpPr txBox="1"/>
          <p:nvPr/>
        </p:nvSpPr>
        <p:spPr>
          <a:xfrm>
            <a:off x="0" y="728312"/>
            <a:ext cx="9263390" cy="1831733"/>
          </a:xfrm>
          <a:prstGeom prst="rect">
            <a:avLst/>
          </a:prstGeom>
        </p:spPr>
        <p:txBody>
          <a:bodyPr lIns="0" tIns="0" rIns="0" bIns="0" rtlCol="0" anchor="t">
            <a:spAutoFit/>
          </a:bodyPr>
          <a:lstStyle/>
          <a:p>
            <a:pPr algn="ctr">
              <a:lnSpc>
                <a:spcPts val="7430"/>
              </a:lnSpc>
            </a:pPr>
            <a:r>
              <a:rPr lang="en-US" sz="5307" b="1">
                <a:solidFill>
                  <a:srgbClr val="FFFFFF"/>
                </a:solidFill>
                <a:latin typeface="Open Sans Bold"/>
                <a:ea typeface="Open Sans Bold"/>
                <a:cs typeface="Open Sans Bold"/>
                <a:sym typeface="Open Sans Bold"/>
              </a:rPr>
              <a:t>Typed questions</a:t>
            </a:r>
          </a:p>
          <a:p>
            <a:pPr algn="ctr">
              <a:lnSpc>
                <a:spcPts val="7430"/>
              </a:lnSpc>
            </a:pPr>
            <a:endParaRPr lang="en-US" sz="5307" b="1">
              <a:solidFill>
                <a:srgbClr val="FFFFFF"/>
              </a:solidFill>
              <a:latin typeface="Open Sans Bold"/>
              <a:ea typeface="Open Sans Bold"/>
              <a:cs typeface="Open Sans Bold"/>
              <a:sym typeface="Open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1943410" y="2732052"/>
            <a:ext cx="10444501" cy="7285039"/>
          </a:xfrm>
          <a:custGeom>
            <a:avLst/>
            <a:gdLst/>
            <a:ahLst/>
            <a:cxnLst/>
            <a:rect l="l" t="t" r="r" b="b"/>
            <a:pathLst>
              <a:path w="10444501" h="7285039">
                <a:moveTo>
                  <a:pt x="0" y="0"/>
                </a:moveTo>
                <a:lnTo>
                  <a:pt x="10444501" y="0"/>
                </a:lnTo>
                <a:lnTo>
                  <a:pt x="10444501" y="7285040"/>
                </a:lnTo>
                <a:lnTo>
                  <a:pt x="0" y="7285040"/>
                </a:lnTo>
                <a:lnTo>
                  <a:pt x="0" y="0"/>
                </a:lnTo>
                <a:close/>
              </a:path>
            </a:pathLst>
          </a:custGeom>
          <a:blipFill>
            <a:blip r:embed="rId10"/>
            <a:stretch>
              <a:fillRect/>
            </a:stretch>
          </a:blipFill>
        </p:spPr>
        <p:txBody>
          <a:bodyPr/>
          <a:lstStyle/>
          <a:p>
            <a:endParaRPr lang="en-GB"/>
          </a:p>
        </p:txBody>
      </p:sp>
      <p:sp>
        <p:nvSpPr>
          <p:cNvPr id="13" name="TextBox 13"/>
          <p:cNvSpPr txBox="1"/>
          <p:nvPr/>
        </p:nvSpPr>
        <p:spPr>
          <a:xfrm>
            <a:off x="0" y="728312"/>
            <a:ext cx="9263390" cy="900845"/>
          </a:xfrm>
          <a:prstGeom prst="rect">
            <a:avLst/>
          </a:prstGeom>
        </p:spPr>
        <p:txBody>
          <a:bodyPr lIns="0" tIns="0" rIns="0" bIns="0" rtlCol="0" anchor="t">
            <a:spAutoFit/>
          </a:bodyPr>
          <a:lstStyle/>
          <a:p>
            <a:pPr algn="ctr">
              <a:lnSpc>
                <a:spcPts val="7430"/>
              </a:lnSpc>
            </a:pPr>
            <a:r>
              <a:rPr lang="en-US" sz="5307" b="1">
                <a:solidFill>
                  <a:srgbClr val="FFFFFF"/>
                </a:solidFill>
                <a:latin typeface="Open Sans Bold"/>
                <a:ea typeface="Open Sans Bold"/>
                <a:cs typeface="Open Sans Bold"/>
                <a:sym typeface="Open Sans Bold"/>
              </a:rPr>
              <a:t>Tasks on Sumdog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6286386" y="3298182"/>
            <a:ext cx="8750094" cy="6185867"/>
          </a:xfrm>
          <a:custGeom>
            <a:avLst/>
            <a:gdLst/>
            <a:ahLst/>
            <a:cxnLst/>
            <a:rect l="l" t="t" r="r" b="b"/>
            <a:pathLst>
              <a:path w="8750094" h="6185867">
                <a:moveTo>
                  <a:pt x="0" y="0"/>
                </a:moveTo>
                <a:lnTo>
                  <a:pt x="8750094" y="0"/>
                </a:lnTo>
                <a:lnTo>
                  <a:pt x="8750094" y="6185867"/>
                </a:lnTo>
                <a:lnTo>
                  <a:pt x="0" y="6185867"/>
                </a:lnTo>
                <a:lnTo>
                  <a:pt x="0" y="0"/>
                </a:lnTo>
                <a:close/>
              </a:path>
            </a:pathLst>
          </a:custGeom>
          <a:blipFill>
            <a:blip r:embed="rId10"/>
            <a:stretch>
              <a:fillRect/>
            </a:stretch>
          </a:blipFill>
        </p:spPr>
        <p:txBody>
          <a:bodyPr/>
          <a:lstStyle/>
          <a:p>
            <a:endParaRPr lang="en-GB"/>
          </a:p>
        </p:txBody>
      </p:sp>
      <p:sp>
        <p:nvSpPr>
          <p:cNvPr id="13" name="TextBox 13"/>
          <p:cNvSpPr txBox="1"/>
          <p:nvPr/>
        </p:nvSpPr>
        <p:spPr>
          <a:xfrm>
            <a:off x="3179148" y="513436"/>
            <a:ext cx="2840651" cy="947247"/>
          </a:xfrm>
          <a:prstGeom prst="rect">
            <a:avLst/>
          </a:prstGeom>
        </p:spPr>
        <p:txBody>
          <a:bodyPr wrap="square" lIns="0" tIns="0" rIns="0" bIns="0" rtlCol="0" anchor="t">
            <a:spAutoFit/>
          </a:bodyPr>
          <a:lstStyle/>
          <a:p>
            <a:pPr algn="ctr">
              <a:lnSpc>
                <a:spcPts val="7926"/>
              </a:lnSpc>
            </a:pPr>
            <a:r>
              <a:rPr lang="en-US" sz="5661" b="1" dirty="0">
                <a:solidFill>
                  <a:srgbClr val="FFFFFF"/>
                </a:solidFill>
                <a:latin typeface="Open Sans Bold"/>
                <a:ea typeface="Open Sans Bold"/>
                <a:cs typeface="Open Sans Bold"/>
                <a:sym typeface="Open Sans Bold"/>
              </a:rPr>
              <a:t>Friends</a:t>
            </a:r>
          </a:p>
        </p:txBody>
      </p:sp>
      <p:grpSp>
        <p:nvGrpSpPr>
          <p:cNvPr id="14" name="Group 14"/>
          <p:cNvGrpSpPr/>
          <p:nvPr/>
        </p:nvGrpSpPr>
        <p:grpSpPr>
          <a:xfrm>
            <a:off x="552356" y="2997418"/>
            <a:ext cx="5384600" cy="6787396"/>
            <a:chOff x="0" y="0"/>
            <a:chExt cx="2036320" cy="2566822"/>
          </a:xfrm>
        </p:grpSpPr>
        <p:sp>
          <p:nvSpPr>
            <p:cNvPr id="15" name="Freeform 15"/>
            <p:cNvSpPr/>
            <p:nvPr/>
          </p:nvSpPr>
          <p:spPr>
            <a:xfrm>
              <a:off x="0" y="0"/>
              <a:ext cx="2036320" cy="2566822"/>
            </a:xfrm>
            <a:custGeom>
              <a:avLst/>
              <a:gdLst/>
              <a:ahLst/>
              <a:cxnLst/>
              <a:rect l="l" t="t" r="r" b="b"/>
              <a:pathLst>
                <a:path w="2036320" h="2566822">
                  <a:moveTo>
                    <a:pt x="73327" y="0"/>
                  </a:moveTo>
                  <a:lnTo>
                    <a:pt x="1962992" y="0"/>
                  </a:lnTo>
                  <a:cubicBezTo>
                    <a:pt x="2003490" y="0"/>
                    <a:pt x="2036320" y="32830"/>
                    <a:pt x="2036320" y="73327"/>
                  </a:cubicBezTo>
                  <a:lnTo>
                    <a:pt x="2036320" y="2493494"/>
                  </a:lnTo>
                  <a:cubicBezTo>
                    <a:pt x="2036320" y="2533992"/>
                    <a:pt x="2003490" y="2566822"/>
                    <a:pt x="1962992" y="2566822"/>
                  </a:cubicBezTo>
                  <a:lnTo>
                    <a:pt x="73327" y="2566822"/>
                  </a:lnTo>
                  <a:cubicBezTo>
                    <a:pt x="32830" y="2566822"/>
                    <a:pt x="0" y="2533992"/>
                    <a:pt x="0" y="2493494"/>
                  </a:cubicBezTo>
                  <a:lnTo>
                    <a:pt x="0" y="73327"/>
                  </a:lnTo>
                  <a:cubicBezTo>
                    <a:pt x="0" y="32830"/>
                    <a:pt x="32830" y="0"/>
                    <a:pt x="73327" y="0"/>
                  </a:cubicBezTo>
                  <a:close/>
                </a:path>
              </a:pathLst>
            </a:custGeom>
            <a:solidFill>
              <a:srgbClr val="153C66"/>
            </a:solidFill>
          </p:spPr>
          <p:txBody>
            <a:bodyPr/>
            <a:lstStyle/>
            <a:p>
              <a:endParaRPr lang="en-GB"/>
            </a:p>
          </p:txBody>
        </p:sp>
        <p:sp>
          <p:nvSpPr>
            <p:cNvPr id="16" name="TextBox 16"/>
            <p:cNvSpPr txBox="1"/>
            <p:nvPr/>
          </p:nvSpPr>
          <p:spPr>
            <a:xfrm>
              <a:off x="0" y="-133350"/>
              <a:ext cx="2036320" cy="2700172"/>
            </a:xfrm>
            <a:prstGeom prst="rect">
              <a:avLst/>
            </a:prstGeom>
          </p:spPr>
          <p:txBody>
            <a:bodyPr lIns="50800" tIns="50800" rIns="50800" bIns="50800" rtlCol="0" anchor="ctr"/>
            <a:lstStyle/>
            <a:p>
              <a:pPr algn="ctr">
                <a:lnSpc>
                  <a:spcPts val="4140"/>
                </a:lnSpc>
              </a:pPr>
              <a:endParaRPr/>
            </a:p>
          </p:txBody>
        </p:sp>
      </p:grpSp>
      <p:sp>
        <p:nvSpPr>
          <p:cNvPr id="17" name="TextBox 17"/>
          <p:cNvSpPr txBox="1"/>
          <p:nvPr/>
        </p:nvSpPr>
        <p:spPr>
          <a:xfrm>
            <a:off x="932769" y="3293251"/>
            <a:ext cx="4249503" cy="5976174"/>
          </a:xfrm>
          <a:prstGeom prst="rect">
            <a:avLst/>
          </a:prstGeom>
        </p:spPr>
        <p:txBody>
          <a:bodyPr lIns="0" tIns="0" rIns="0" bIns="0" rtlCol="0" anchor="t">
            <a:spAutoFit/>
          </a:bodyPr>
          <a:lstStyle/>
          <a:p>
            <a:pPr algn="l">
              <a:lnSpc>
                <a:spcPts val="5991"/>
              </a:lnSpc>
              <a:spcBef>
                <a:spcPct val="0"/>
              </a:spcBef>
            </a:pPr>
            <a:r>
              <a:rPr lang="en-US" sz="3328" spc="252">
                <a:solidFill>
                  <a:srgbClr val="FFFFFF"/>
                </a:solidFill>
                <a:latin typeface="Open Sans"/>
                <a:ea typeface="Open Sans"/>
                <a:cs typeface="Open Sans"/>
                <a:sym typeface="Open Sans"/>
              </a:rPr>
              <a:t>You can can add friends on Sumdog.</a:t>
            </a:r>
          </a:p>
          <a:p>
            <a:pPr algn="l">
              <a:lnSpc>
                <a:spcPts val="5991"/>
              </a:lnSpc>
              <a:spcBef>
                <a:spcPct val="0"/>
              </a:spcBef>
            </a:pPr>
            <a:endParaRPr lang="en-US" sz="3328" spc="252">
              <a:solidFill>
                <a:srgbClr val="FFFFFF"/>
              </a:solidFill>
              <a:latin typeface="Open Sans"/>
              <a:ea typeface="Open Sans"/>
              <a:cs typeface="Open Sans"/>
              <a:sym typeface="Open Sans"/>
            </a:endParaRPr>
          </a:p>
          <a:p>
            <a:pPr algn="l">
              <a:lnSpc>
                <a:spcPts val="5991"/>
              </a:lnSpc>
              <a:spcBef>
                <a:spcPct val="0"/>
              </a:spcBef>
            </a:pPr>
            <a:r>
              <a:rPr lang="en-US" sz="3328" spc="252">
                <a:solidFill>
                  <a:srgbClr val="FFFFFF"/>
                </a:solidFill>
                <a:latin typeface="Open Sans"/>
                <a:ea typeface="Open Sans"/>
                <a:cs typeface="Open Sans"/>
                <a:sym typeface="Open Sans"/>
              </a:rPr>
              <a:t>To add a friend, you will need to ask them for their unique 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5461" y="-514350"/>
            <a:ext cx="9928852" cy="3086100"/>
            <a:chOff x="0" y="0"/>
            <a:chExt cx="2615006" cy="812800"/>
          </a:xfrm>
        </p:grpSpPr>
        <p:sp>
          <p:nvSpPr>
            <p:cNvPr id="3" name="Freeform 3"/>
            <p:cNvSpPr/>
            <p:nvPr/>
          </p:nvSpPr>
          <p:spPr>
            <a:xfrm>
              <a:off x="0" y="0"/>
              <a:ext cx="2615006" cy="812800"/>
            </a:xfrm>
            <a:custGeom>
              <a:avLst/>
              <a:gdLst/>
              <a:ahLst/>
              <a:cxnLst/>
              <a:rect l="l" t="t" r="r" b="b"/>
              <a:pathLst>
                <a:path w="2615006" h="812800">
                  <a:moveTo>
                    <a:pt x="39767" y="0"/>
                  </a:moveTo>
                  <a:lnTo>
                    <a:pt x="2575240" y="0"/>
                  </a:lnTo>
                  <a:cubicBezTo>
                    <a:pt x="2585786" y="0"/>
                    <a:pt x="2595901" y="4190"/>
                    <a:pt x="2603359" y="11647"/>
                  </a:cubicBezTo>
                  <a:cubicBezTo>
                    <a:pt x="2610817" y="19105"/>
                    <a:pt x="2615006" y="29220"/>
                    <a:pt x="2615006" y="39767"/>
                  </a:cubicBezTo>
                  <a:lnTo>
                    <a:pt x="2615006" y="773033"/>
                  </a:lnTo>
                  <a:cubicBezTo>
                    <a:pt x="2615006" y="794996"/>
                    <a:pt x="2597202" y="812800"/>
                    <a:pt x="2575240" y="812800"/>
                  </a:cubicBezTo>
                  <a:lnTo>
                    <a:pt x="39767" y="812800"/>
                  </a:lnTo>
                  <a:cubicBezTo>
                    <a:pt x="29220" y="812800"/>
                    <a:pt x="19105" y="808610"/>
                    <a:pt x="11647" y="801153"/>
                  </a:cubicBezTo>
                  <a:cubicBezTo>
                    <a:pt x="4190" y="793695"/>
                    <a:pt x="0" y="783580"/>
                    <a:pt x="0" y="773033"/>
                  </a:cubicBezTo>
                  <a:lnTo>
                    <a:pt x="0" y="39767"/>
                  </a:lnTo>
                  <a:cubicBezTo>
                    <a:pt x="0" y="29220"/>
                    <a:pt x="4190" y="19105"/>
                    <a:pt x="11647" y="11647"/>
                  </a:cubicBezTo>
                  <a:cubicBezTo>
                    <a:pt x="19105" y="4190"/>
                    <a:pt x="29220" y="0"/>
                    <a:pt x="39767" y="0"/>
                  </a:cubicBezTo>
                  <a:close/>
                </a:path>
              </a:pathLst>
            </a:custGeom>
            <a:solidFill>
              <a:srgbClr val="B71F67"/>
            </a:solidFill>
          </p:spPr>
          <p:txBody>
            <a:bodyPr/>
            <a:lstStyle/>
            <a:p>
              <a:endParaRPr lang="en-GB"/>
            </a:p>
          </p:txBody>
        </p:sp>
        <p:sp>
          <p:nvSpPr>
            <p:cNvPr id="4" name="TextBox 4"/>
            <p:cNvSpPr txBox="1"/>
            <p:nvPr/>
          </p:nvSpPr>
          <p:spPr>
            <a:xfrm>
              <a:off x="0" y="-133350"/>
              <a:ext cx="2615006" cy="946150"/>
            </a:xfrm>
            <a:prstGeom prst="rect">
              <a:avLst/>
            </a:prstGeom>
          </p:spPr>
          <p:txBody>
            <a:bodyPr lIns="50800" tIns="50800" rIns="50800" bIns="50800" rtlCol="0" anchor="ctr"/>
            <a:lstStyle/>
            <a:p>
              <a:pPr algn="ctr">
                <a:lnSpc>
                  <a:spcPts val="4140"/>
                </a:lnSpc>
              </a:pPr>
              <a:endParaRPr/>
            </a:p>
          </p:txBody>
        </p:sp>
      </p:grpSp>
      <p:grpSp>
        <p:nvGrpSpPr>
          <p:cNvPr id="5" name="Group 5"/>
          <p:cNvGrpSpPr/>
          <p:nvPr/>
        </p:nvGrpSpPr>
        <p:grpSpPr>
          <a:xfrm>
            <a:off x="14930954" y="-1065877"/>
            <a:ext cx="3797930" cy="37979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1F67"/>
            </a:solidFill>
          </p:spPr>
          <p:txBody>
            <a:bodyPr/>
            <a:lstStyle/>
            <a:p>
              <a:endParaRPr lang="en-GB"/>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4140"/>
                </a:lnSpc>
              </a:pPr>
              <a:endParaRPr/>
            </a:p>
          </p:txBody>
        </p:sp>
      </p:grpSp>
      <p:sp>
        <p:nvSpPr>
          <p:cNvPr id="8" name="Freeform 8"/>
          <p:cNvSpPr/>
          <p:nvPr/>
        </p:nvSpPr>
        <p:spPr>
          <a:xfrm>
            <a:off x="15603803" y="273147"/>
            <a:ext cx="2452232" cy="1783311"/>
          </a:xfrm>
          <a:custGeom>
            <a:avLst/>
            <a:gdLst/>
            <a:ahLst/>
            <a:cxnLst/>
            <a:rect l="l" t="t" r="r" b="b"/>
            <a:pathLst>
              <a:path w="2452232" h="1783311">
                <a:moveTo>
                  <a:pt x="0" y="0"/>
                </a:moveTo>
                <a:lnTo>
                  <a:pt x="2452233" y="0"/>
                </a:lnTo>
                <a:lnTo>
                  <a:pt x="2452233" y="1783311"/>
                </a:lnTo>
                <a:lnTo>
                  <a:pt x="0" y="1783311"/>
                </a:lnTo>
                <a:lnTo>
                  <a:pt x="0" y="0"/>
                </a:lnTo>
                <a:close/>
              </a:path>
            </a:pathLst>
          </a:custGeom>
          <a:blipFill>
            <a:blip r:embed="rId3"/>
            <a:stretch>
              <a:fillRect/>
            </a:stretch>
          </a:blipFill>
        </p:spPr>
        <p:txBody>
          <a:bodyPr/>
          <a:lstStyle/>
          <a:p>
            <a:endParaRPr lang="en-GB"/>
          </a:p>
        </p:txBody>
      </p:sp>
      <p:sp>
        <p:nvSpPr>
          <p:cNvPr id="9" name="Freeform 9"/>
          <p:cNvSpPr/>
          <p:nvPr/>
        </p:nvSpPr>
        <p:spPr>
          <a:xfrm rot="-270590">
            <a:off x="15770012" y="3157013"/>
            <a:ext cx="2119815" cy="2065856"/>
          </a:xfrm>
          <a:custGeom>
            <a:avLst/>
            <a:gdLst/>
            <a:ahLst/>
            <a:cxnLst/>
            <a:rect l="l" t="t" r="r" b="b"/>
            <a:pathLst>
              <a:path w="2119815" h="2065856">
                <a:moveTo>
                  <a:pt x="0" y="0"/>
                </a:moveTo>
                <a:lnTo>
                  <a:pt x="2119815" y="0"/>
                </a:lnTo>
                <a:lnTo>
                  <a:pt x="2119815" y="2065857"/>
                </a:lnTo>
                <a:lnTo>
                  <a:pt x="0" y="2065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5783652" y="8175550"/>
            <a:ext cx="1823268" cy="1810008"/>
          </a:xfrm>
          <a:custGeom>
            <a:avLst/>
            <a:gdLst/>
            <a:ahLst/>
            <a:cxnLst/>
            <a:rect l="l" t="t" r="r" b="b"/>
            <a:pathLst>
              <a:path w="1823268" h="1810008">
                <a:moveTo>
                  <a:pt x="0" y="0"/>
                </a:moveTo>
                <a:lnTo>
                  <a:pt x="1823268" y="0"/>
                </a:lnTo>
                <a:lnTo>
                  <a:pt x="1823268" y="1810008"/>
                </a:lnTo>
                <a:lnTo>
                  <a:pt x="0" y="1810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rot="345702">
            <a:off x="15597694" y="5810240"/>
            <a:ext cx="2195185" cy="1951275"/>
          </a:xfrm>
          <a:custGeom>
            <a:avLst/>
            <a:gdLst/>
            <a:ahLst/>
            <a:cxnLst/>
            <a:rect l="l" t="t" r="r" b="b"/>
            <a:pathLst>
              <a:path w="2195185" h="1951275">
                <a:moveTo>
                  <a:pt x="0" y="0"/>
                </a:moveTo>
                <a:lnTo>
                  <a:pt x="2195185" y="0"/>
                </a:lnTo>
                <a:lnTo>
                  <a:pt x="2195185" y="1951275"/>
                </a:lnTo>
                <a:lnTo>
                  <a:pt x="0" y="1951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Freeform 12"/>
          <p:cNvSpPr/>
          <p:nvPr/>
        </p:nvSpPr>
        <p:spPr>
          <a:xfrm>
            <a:off x="11653834" y="3602645"/>
            <a:ext cx="3621088" cy="3891957"/>
          </a:xfrm>
          <a:custGeom>
            <a:avLst/>
            <a:gdLst/>
            <a:ahLst/>
            <a:cxnLst/>
            <a:rect l="l" t="t" r="r" b="b"/>
            <a:pathLst>
              <a:path w="3621088" h="3891957">
                <a:moveTo>
                  <a:pt x="0" y="0"/>
                </a:moveTo>
                <a:lnTo>
                  <a:pt x="3621088" y="0"/>
                </a:lnTo>
                <a:lnTo>
                  <a:pt x="3621088" y="3891957"/>
                </a:lnTo>
                <a:lnTo>
                  <a:pt x="0" y="3891957"/>
                </a:lnTo>
                <a:lnTo>
                  <a:pt x="0" y="0"/>
                </a:lnTo>
                <a:close/>
              </a:path>
            </a:pathLst>
          </a:custGeom>
          <a:blipFill>
            <a:blip r:embed="rId10"/>
            <a:stretch>
              <a:fillRect/>
            </a:stretch>
          </a:blipFill>
        </p:spPr>
        <p:txBody>
          <a:bodyPr/>
          <a:lstStyle/>
          <a:p>
            <a:endParaRPr lang="en-GB"/>
          </a:p>
        </p:txBody>
      </p:sp>
      <p:sp>
        <p:nvSpPr>
          <p:cNvPr id="13" name="Freeform 13"/>
          <p:cNvSpPr/>
          <p:nvPr/>
        </p:nvSpPr>
        <p:spPr>
          <a:xfrm>
            <a:off x="467343" y="8019857"/>
            <a:ext cx="11301259" cy="1850581"/>
          </a:xfrm>
          <a:custGeom>
            <a:avLst/>
            <a:gdLst/>
            <a:ahLst/>
            <a:cxnLst/>
            <a:rect l="l" t="t" r="r" b="b"/>
            <a:pathLst>
              <a:path w="11301259" h="1850581">
                <a:moveTo>
                  <a:pt x="0" y="0"/>
                </a:moveTo>
                <a:lnTo>
                  <a:pt x="11301259" y="0"/>
                </a:lnTo>
                <a:lnTo>
                  <a:pt x="11301259" y="1850581"/>
                </a:lnTo>
                <a:lnTo>
                  <a:pt x="0" y="1850581"/>
                </a:lnTo>
                <a:lnTo>
                  <a:pt x="0" y="0"/>
                </a:lnTo>
                <a:close/>
              </a:path>
            </a:pathLst>
          </a:custGeom>
          <a:blipFill>
            <a:blip r:embed="rId11"/>
            <a:stretch>
              <a:fillRect/>
            </a:stretch>
          </a:blipFill>
        </p:spPr>
        <p:txBody>
          <a:bodyPr/>
          <a:lstStyle/>
          <a:p>
            <a:endParaRPr lang="en-GB"/>
          </a:p>
        </p:txBody>
      </p:sp>
      <p:sp>
        <p:nvSpPr>
          <p:cNvPr id="14" name="TextBox 14"/>
          <p:cNvSpPr txBox="1"/>
          <p:nvPr/>
        </p:nvSpPr>
        <p:spPr>
          <a:xfrm>
            <a:off x="467343" y="660593"/>
            <a:ext cx="8285997" cy="903645"/>
          </a:xfrm>
          <a:prstGeom prst="rect">
            <a:avLst/>
          </a:prstGeom>
        </p:spPr>
        <p:txBody>
          <a:bodyPr lIns="0" tIns="0" rIns="0" bIns="0" rtlCol="0" anchor="t">
            <a:spAutoFit/>
          </a:bodyPr>
          <a:lstStyle/>
          <a:p>
            <a:pPr algn="ctr">
              <a:lnSpc>
                <a:spcPts val="7417"/>
              </a:lnSpc>
            </a:pPr>
            <a:r>
              <a:rPr lang="en-US" sz="5298" b="1">
                <a:solidFill>
                  <a:srgbClr val="FFFFFF"/>
                </a:solidFill>
                <a:latin typeface="Open Sans Bold"/>
                <a:ea typeface="Open Sans Bold"/>
                <a:cs typeface="Open Sans Bold"/>
                <a:sym typeface="Open Sans Bold"/>
              </a:rPr>
              <a:t>How do I earn coins?</a:t>
            </a:r>
          </a:p>
        </p:txBody>
      </p:sp>
      <p:grpSp>
        <p:nvGrpSpPr>
          <p:cNvPr id="15" name="Group 15"/>
          <p:cNvGrpSpPr/>
          <p:nvPr/>
        </p:nvGrpSpPr>
        <p:grpSpPr>
          <a:xfrm>
            <a:off x="467343" y="3202438"/>
            <a:ext cx="10956119" cy="4292164"/>
            <a:chOff x="0" y="0"/>
            <a:chExt cx="4143327" cy="1623188"/>
          </a:xfrm>
        </p:grpSpPr>
        <p:sp>
          <p:nvSpPr>
            <p:cNvPr id="16" name="Freeform 16"/>
            <p:cNvSpPr/>
            <p:nvPr/>
          </p:nvSpPr>
          <p:spPr>
            <a:xfrm>
              <a:off x="0" y="0"/>
              <a:ext cx="4143327" cy="1623188"/>
            </a:xfrm>
            <a:custGeom>
              <a:avLst/>
              <a:gdLst/>
              <a:ahLst/>
              <a:cxnLst/>
              <a:rect l="l" t="t" r="r" b="b"/>
              <a:pathLst>
                <a:path w="4143327" h="1623188">
                  <a:moveTo>
                    <a:pt x="36038" y="0"/>
                  </a:moveTo>
                  <a:lnTo>
                    <a:pt x="4107289" y="0"/>
                  </a:lnTo>
                  <a:cubicBezTo>
                    <a:pt x="4116847" y="0"/>
                    <a:pt x="4126014" y="3797"/>
                    <a:pt x="4132772" y="10555"/>
                  </a:cubicBezTo>
                  <a:cubicBezTo>
                    <a:pt x="4139531" y="17314"/>
                    <a:pt x="4143327" y="26480"/>
                    <a:pt x="4143327" y="36038"/>
                  </a:cubicBezTo>
                  <a:lnTo>
                    <a:pt x="4143327" y="1587150"/>
                  </a:lnTo>
                  <a:cubicBezTo>
                    <a:pt x="4143327" y="1596708"/>
                    <a:pt x="4139531" y="1605874"/>
                    <a:pt x="4132772" y="1612633"/>
                  </a:cubicBezTo>
                  <a:cubicBezTo>
                    <a:pt x="4126014" y="1619391"/>
                    <a:pt x="4116847" y="1623188"/>
                    <a:pt x="4107289" y="1623188"/>
                  </a:cubicBezTo>
                  <a:lnTo>
                    <a:pt x="36038" y="1623188"/>
                  </a:lnTo>
                  <a:cubicBezTo>
                    <a:pt x="26480" y="1623188"/>
                    <a:pt x="17314" y="1619391"/>
                    <a:pt x="10555" y="1612633"/>
                  </a:cubicBezTo>
                  <a:cubicBezTo>
                    <a:pt x="3797" y="1605874"/>
                    <a:pt x="0" y="1596708"/>
                    <a:pt x="0" y="1587150"/>
                  </a:cubicBezTo>
                  <a:lnTo>
                    <a:pt x="0" y="36038"/>
                  </a:lnTo>
                  <a:cubicBezTo>
                    <a:pt x="0" y="26480"/>
                    <a:pt x="3797" y="17314"/>
                    <a:pt x="10555" y="10555"/>
                  </a:cubicBezTo>
                  <a:cubicBezTo>
                    <a:pt x="17314" y="3797"/>
                    <a:pt x="26480" y="0"/>
                    <a:pt x="36038" y="0"/>
                  </a:cubicBezTo>
                  <a:close/>
                </a:path>
              </a:pathLst>
            </a:custGeom>
            <a:solidFill>
              <a:srgbClr val="153C66"/>
            </a:solidFill>
          </p:spPr>
          <p:txBody>
            <a:bodyPr/>
            <a:lstStyle/>
            <a:p>
              <a:endParaRPr lang="en-GB"/>
            </a:p>
          </p:txBody>
        </p:sp>
        <p:sp>
          <p:nvSpPr>
            <p:cNvPr id="17" name="TextBox 17"/>
            <p:cNvSpPr txBox="1"/>
            <p:nvPr/>
          </p:nvSpPr>
          <p:spPr>
            <a:xfrm>
              <a:off x="0" y="-133350"/>
              <a:ext cx="4143327" cy="1756538"/>
            </a:xfrm>
            <a:prstGeom prst="rect">
              <a:avLst/>
            </a:prstGeom>
          </p:spPr>
          <p:txBody>
            <a:bodyPr lIns="50800" tIns="50800" rIns="50800" bIns="50800" rtlCol="0" anchor="ctr"/>
            <a:lstStyle/>
            <a:p>
              <a:pPr algn="ctr">
                <a:lnSpc>
                  <a:spcPts val="4140"/>
                </a:lnSpc>
              </a:pPr>
              <a:endParaRPr/>
            </a:p>
          </p:txBody>
        </p:sp>
      </p:grpSp>
      <p:sp>
        <p:nvSpPr>
          <p:cNvPr id="18" name="TextBox 18"/>
          <p:cNvSpPr txBox="1"/>
          <p:nvPr/>
        </p:nvSpPr>
        <p:spPr>
          <a:xfrm>
            <a:off x="814519" y="3323486"/>
            <a:ext cx="10063110" cy="4543289"/>
          </a:xfrm>
          <a:prstGeom prst="rect">
            <a:avLst/>
          </a:prstGeom>
        </p:spPr>
        <p:txBody>
          <a:bodyPr lIns="0" tIns="0" rIns="0" bIns="0" rtlCol="0" anchor="t">
            <a:spAutoFit/>
          </a:bodyPr>
          <a:lstStyle/>
          <a:p>
            <a:pPr algn="l">
              <a:lnSpc>
                <a:spcPts val="5178"/>
              </a:lnSpc>
              <a:spcBef>
                <a:spcPct val="0"/>
              </a:spcBef>
            </a:pPr>
            <a:r>
              <a:rPr lang="en-US" sz="2876" spc="218">
                <a:solidFill>
                  <a:srgbClr val="FFFFFF"/>
                </a:solidFill>
                <a:latin typeface="Open Sans"/>
                <a:ea typeface="Open Sans"/>
                <a:cs typeface="Open Sans"/>
                <a:sym typeface="Open Sans"/>
              </a:rPr>
              <a:t>• Answering questions correctly </a:t>
            </a:r>
          </a:p>
          <a:p>
            <a:pPr algn="l">
              <a:lnSpc>
                <a:spcPts val="5178"/>
              </a:lnSpc>
              <a:spcBef>
                <a:spcPct val="0"/>
              </a:spcBef>
            </a:pPr>
            <a:r>
              <a:rPr lang="en-US" sz="2876" spc="218">
                <a:solidFill>
                  <a:srgbClr val="FFFFFF"/>
                </a:solidFill>
                <a:latin typeface="Open Sans"/>
                <a:ea typeface="Open Sans"/>
                <a:cs typeface="Open Sans"/>
                <a:sym typeface="Open Sans"/>
              </a:rPr>
              <a:t>• Spending over 20 minutes a week practising maths </a:t>
            </a:r>
          </a:p>
          <a:p>
            <a:pPr algn="l">
              <a:lnSpc>
                <a:spcPts val="5178"/>
              </a:lnSpc>
              <a:spcBef>
                <a:spcPct val="0"/>
              </a:spcBef>
            </a:pPr>
            <a:endParaRPr lang="en-US" sz="2876" spc="218">
              <a:solidFill>
                <a:srgbClr val="FFFFFF"/>
              </a:solidFill>
              <a:latin typeface="Open Sans"/>
              <a:ea typeface="Open Sans"/>
              <a:cs typeface="Open Sans"/>
              <a:sym typeface="Open Sans"/>
            </a:endParaRPr>
          </a:p>
          <a:p>
            <a:pPr algn="l">
              <a:lnSpc>
                <a:spcPts val="5178"/>
              </a:lnSpc>
              <a:spcBef>
                <a:spcPct val="0"/>
              </a:spcBef>
            </a:pPr>
            <a:r>
              <a:rPr lang="en-US" sz="2876" spc="218">
                <a:solidFill>
                  <a:srgbClr val="FFFFFF"/>
                </a:solidFill>
                <a:latin typeface="Open Sans"/>
                <a:ea typeface="Open Sans"/>
                <a:cs typeface="Open Sans"/>
                <a:sym typeface="Open Sans"/>
              </a:rPr>
              <a:t>★ Coins are worth DOUBLE outside of school hours</a:t>
            </a:r>
          </a:p>
          <a:p>
            <a:pPr algn="l">
              <a:lnSpc>
                <a:spcPts val="5178"/>
              </a:lnSpc>
              <a:spcBef>
                <a:spcPct val="0"/>
              </a:spcBef>
            </a:pPr>
            <a:endParaRPr lang="en-US" sz="2876" spc="218">
              <a:solidFill>
                <a:srgbClr val="FFFFF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802</Words>
  <Application>Microsoft Office PowerPoint</Application>
  <PresentationFormat>Custom</PresentationFormat>
  <Paragraphs>87</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Open Sans Bold</vt:lpstr>
      <vt:lpstr>Arial</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assembly presentation</dc:title>
  <cp:lastModifiedBy>Mara Young</cp:lastModifiedBy>
  <cp:revision>2</cp:revision>
  <dcterms:created xsi:type="dcterms:W3CDTF">2006-08-16T00:00:00Z</dcterms:created>
  <dcterms:modified xsi:type="dcterms:W3CDTF">2025-08-01T09:44:48Z</dcterms:modified>
  <dc:identifier>DAGuuin9a9U</dc:identifier>
</cp:coreProperties>
</file>